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Gothic A1"/>
      <p:regular r:id="rId45"/>
      <p:bold r:id="rId46"/>
    </p:embeddedFont>
    <p:embeddedFont>
      <p:font typeface="Nanum Gothic"/>
      <p:regular r:id="rId47"/>
      <p:bold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GothicA1-bold.fntdata"/><Relationship Id="rId45" Type="http://schemas.openxmlformats.org/officeDocument/2006/relationships/font" Target="fonts/GothicA1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anumGothic-bold.fntdata"/><Relationship Id="rId47" Type="http://schemas.openxmlformats.org/officeDocument/2006/relationships/font" Target="fonts/NanumGothic-regular.fntdata"/><Relationship Id="rId49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</a:t>
            </a:r>
            <a:r>
              <a:rPr lang="en-US"/>
              <a:t>팀 발표 시작하겠습니다. 안녕하세요. 저는 이번 서울시 소방 골든타임 데이터 분석 대시보드 구축 프로젝트 발표를 맡은 3팀 박명근입니다.  	</a:t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e1b37a714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그래서 저희 팀은 (장표 읽기) 라는 목표로 이 프로젝트를 시작하였습니다.</a:t>
            </a:r>
            <a:endParaRPr/>
          </a:p>
        </p:txBody>
      </p:sp>
      <p:sp>
        <p:nvSpPr>
          <p:cNvPr id="138" name="Google Shape;138;g32e1b37a714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777a8fac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이번 프로젝트에서는 서울시 소방 구조출동 데이터를 분석하여, 서울시 소방서 상황실에서 활용할 수 있는 골든타임(7분) 달성 현황과 서울시 실시간 상황을 파악할 수 있는 데이터 분석 대시보드를 구축하였습니다. </a:t>
            </a:r>
            <a:endParaRPr/>
          </a:p>
        </p:txBody>
      </p:sp>
      <p:sp>
        <p:nvSpPr>
          <p:cNvPr id="144" name="Google Shape;144;g32777a8fac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78c013c1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전체 데이터 아키텍처에 대해 설명드리겠습니다.</a:t>
            </a:r>
            <a:endParaRPr/>
          </a:p>
        </p:txBody>
      </p:sp>
      <p:sp>
        <p:nvSpPr>
          <p:cNvPr id="176" name="Google Shape;176;g3278c013c1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78c013c1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 보시는 것은 저희 이번 프로젝트의 전체적인 Conceptual Architecture입니다.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저희가 사용할 데이터는 소방안전 빅데이터 플랫폼에서 제공되는 서울시 일일 출동 데이터와 공공데이터포털과 서울 열린데이터 광장에서 제공되는 서울시 인구 및 소방서 데이터입니다.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이는 각각 하루와 일년 주기로 업데이트 되게끔 Glue 워크플로우를 통해 배치 처리를 자동화하였습니다.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그리고 서울 열린데이터 광장에서 제공되는 실시간 도로 상황 데이터는 API를 활용해 1분 또는 1시간 주기로 Lambda와 Kinesis 통해 처리하였습니다.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또한 실시간 돌발상황과 같은 빠른 알림이 필요한 부분은 </a:t>
            </a:r>
            <a:r>
              <a:rPr lang="en-US"/>
              <a:t>아마존 SNS 서비스를 </a:t>
            </a:r>
            <a:r>
              <a:rPr lang="en-US"/>
              <a:t>통해 이메일로 고객이 신속하게 확인할 수 있도록 구성하였습니다. </a:t>
            </a:r>
            <a:endParaRPr/>
          </a:p>
        </p:txBody>
      </p:sp>
      <p:sp>
        <p:nvSpPr>
          <p:cNvPr id="182" name="Google Shape;182;g3278c013c1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81533cca0_1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네 다음은 배치 쪽을 좀 더 자세히 설명드리겠습니다.</a:t>
            </a:r>
            <a:endParaRPr/>
          </a:p>
        </p:txBody>
      </p:sp>
      <p:sp>
        <p:nvSpPr>
          <p:cNvPr id="188" name="Google Shape;188;g3281533cca0_1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 파이프라인의 설계 목적은 3가지로, 결측값 처리, 데이터 </a:t>
            </a:r>
            <a:r>
              <a:rPr lang="en-US"/>
              <a:t>타입 </a:t>
            </a:r>
            <a:r>
              <a:rPr lang="en-US"/>
              <a:t>변환, 그리고 파티셔닝 및 데이터 저장 방식 변경입니다.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데이터 소스 중, 하루 단위로 업데이트 되는 소방 출동 데이터는 Glue 워크플로우를 통해 새로운 데이터를 Glue Job을 통해 변환 후 Transformed 버킷에 적재를 하며, 이것을 추가적인 Glue 작업을 통해 데이터 마트까지 적재하게끔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또한, 각각 Glue 작업에서 파티셔닝이 이루어지며 이에 대한 스키마 정보는 Glue Data Catalog에 저장되며, 이것은 추후 Athena에서 데이터를 조회하고 Quicksight 대시보드에 활용되게끔 구성하였습니다.</a:t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81533cca0_15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 Glue Workflow는 배치 데이터를 각각 하루 또는 1년 단위로 처리하며, 이를 통해 로우 데이터의 변환부터 파티션 폴더 생성 및 적재 작업까지 자동화된 데이터 처리 시스템을 설계하였습니다. </a:t>
            </a:r>
            <a:endParaRPr/>
          </a:p>
        </p:txBody>
      </p:sp>
      <p:sp>
        <p:nvSpPr>
          <p:cNvPr id="258" name="Google Shape;258;g3281533cca0_15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81a67e82c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배치 데이터 변환 및 처리 내용입니다. 배치 ETL는 모두 Glue Notebook의 pyspark로 진행하였고, </a:t>
            </a:r>
            <a:r>
              <a:rPr lang="en-US"/>
              <a:t>pyspark</a:t>
            </a:r>
            <a:r>
              <a:rPr lang="en-US"/>
              <a:t>의 dropna 함수를 활용해서 골든 타임 계산에 필요한 신고시각, 현장도착시각 컬럼의 결측지를 제거하였습니다.</a:t>
            </a:r>
            <a:endParaRPr/>
          </a:p>
        </p:txBody>
      </p:sp>
      <p:sp>
        <p:nvSpPr>
          <p:cNvPr id="290" name="Google Shape;290;g2d81a67e82c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81a67e82c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 부분도 골든타임 계산을 위해 필요한 컬럼들의 데이터 타입을 string에서 DATE 컬럼으로 withColumn 함수를 사용하여 변환하였습니다.</a:t>
            </a:r>
            <a:endParaRPr/>
          </a:p>
        </p:txBody>
      </p:sp>
      <p:sp>
        <p:nvSpPr>
          <p:cNvPr id="311" name="Google Shape;311;g2d81a67e82c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81a67e82c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파티셔닝을 통해 Full-scan을 방지하고 쿼리 성능을 높이고자 신고년월일 기준으로 파티션을 설정했습니다. 다음과 같이 트리형식의 파티셔닝 폴더가 자동으로 생성되고, 데이터 저장 형식도 CSV에서 Parquet으로 변경된것을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그리고 이를 테스트 해보기 위해 Athena에서 다음 쿼리를 실행해본 결과, 동일한 쿼리가 실행됐음에도 불구하고 파티셔닝 된 데이터 양의 약 40배이상 줄어들것을 확인했습니다.</a:t>
            </a:r>
            <a:endParaRPr/>
          </a:p>
        </p:txBody>
      </p:sp>
      <p:sp>
        <p:nvSpPr>
          <p:cNvPr id="345" name="Google Shape;345;g2d81a67e82c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먼저 </a:t>
            </a:r>
            <a:r>
              <a:rPr lang="en-US"/>
              <a:t>이번 발표의 목차는 다음과 같습니다</a:t>
            </a:r>
            <a:r>
              <a:rPr lang="en-US"/>
              <a:t>. 팀 </a:t>
            </a:r>
            <a:r>
              <a:rPr lang="en-US"/>
              <a:t>소개</a:t>
            </a:r>
            <a:r>
              <a:rPr lang="en-US"/>
              <a:t> 및 R&amp;R, </a:t>
            </a:r>
            <a:r>
              <a:rPr lang="en-US"/>
              <a:t>주제 선정 배경과 목표 설명</a:t>
            </a:r>
            <a:r>
              <a:rPr lang="en-US"/>
              <a:t>, 데이터 아키텍처에 대해 설명드리고</a:t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e1b37a714_4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그리고 마지막으로 Transformed에서 Mart로 처리되는 데이터에서 GRS80좌표계에서 위경도 좌표로 Glue 내 라이브러를 활용해서 변환하고, 신고 시각과 현창 도착 시각을 비교하여 time_difference는 새로운 컬럼을 생성하였습니다.</a:t>
            </a:r>
            <a:endParaRPr/>
          </a:p>
        </p:txBody>
      </p:sp>
      <p:sp>
        <p:nvSpPr>
          <p:cNvPr id="387" name="Google Shape;387;g32e1b37a714_4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e1b37a714_4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새로운 로우 데이터가 적재 됐을때 workflow가 잘 동작하는지에 대한 시연 영상입니다.</a:t>
            </a:r>
            <a:endParaRPr/>
          </a:p>
        </p:txBody>
      </p:sp>
      <p:sp>
        <p:nvSpPr>
          <p:cNvPr id="412" name="Google Shape;412;g32e1b37a714_4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782f275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</a:t>
            </a:r>
            <a:r>
              <a:rPr lang="en-US"/>
              <a:t>팀 조장 유상준입니다. 다음으로 실시간 파이프라인에 대해 설명드리겠습니다.</a:t>
            </a:r>
            <a:endParaRPr/>
          </a:p>
        </p:txBody>
      </p:sp>
      <p:sp>
        <p:nvSpPr>
          <p:cNvPr id="419" name="Google Shape;419;g32782f275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e1b37a714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실시간 파이프라인의 전체 아키텍처를 다음과 같이 실시간 교통량 수집과 돌발사고 수집으로 나누어 구성하였습니다.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교통량의 경우 1시간마다 lambda를 통해 api를 호출해서 datastream에 적재하고 firehose에서 변환 후 S3에 적재하도록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돌발사고의 경우 1분마다 api를 호출하고 datastream에 저장, flink를 이용해서 S3에 저장하고, 갑자기 많은 사고가 발생하는 경우 SNS 서비스를 통해 email을 전송하도록 구성하였습니다.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S3에 저장되는 내용을 lambda를 통해 add partition으로 업데이트하고 Athena와 Quicksight를 이용한 대시보드로 현황을 확인할 수 있도록 구성하였습니다.  </a:t>
            </a:r>
            <a:endParaRPr/>
          </a:p>
        </p:txBody>
      </p:sp>
      <p:sp>
        <p:nvSpPr>
          <p:cNvPr id="425" name="Google Shape;425;g32e1b37a714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데이터 수집의 경우 API를 다음과 같이 3종류로 나누어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실시간 돌발사고와 실시간 교통량의 경우 람다로 API를 호출하도록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도로, 지역정보의 경우 3년에 1번 업데이트 되는 정보라  미리 전처리를 진행해서 저장해두고, link_id라는 속성을 다른 데이터와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join해서 자세한 지역정보를 받아올 수 있도록 구성하였습니다. </a:t>
            </a:r>
            <a:endParaRPr/>
          </a:p>
        </p:txBody>
      </p:sp>
      <p:sp>
        <p:nvSpPr>
          <p:cNvPr id="473" name="Google Shape;4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e1b37a714_5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교통량 데이터의 경우 다음과 같이 datastream에 json형태로 적재가 되고, kinesis firehose를 통해 parquet파일로 변환되어 년/월/일/시간 단위로 파티셔닝되어 S3에 적재되도록 구성했습니다. </a:t>
            </a:r>
            <a:endParaRPr/>
          </a:p>
        </p:txBody>
      </p:sp>
      <p:sp>
        <p:nvSpPr>
          <p:cNvPr id="483" name="Google Shape;483;g32e1b37a714_5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e1b37a714_5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돌발사고 데이터  json 데이터를 Flink에서 받아 좌표 및 사고 유형에 대한 처리를 진행하고 sink로 S3와 SNS를 지정해서 소비할 수 있도록 구성했습니다.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사용자 정의 함수를 통해 좌표정보를 quicksight에서 시각화할 수 있도록 위,경도로 변환하고 코드로 받은 사고 유형 및 세부 원인에 대한 것도 매핑해서 변환하게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32e1b37a714_5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2e1b37a714_5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적재한 결과를 다음과 같이 quicksight의 대시보드를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실시간 돌발 상황 정보와, 도로 현황 정보를 확인하실 수 있습니다. </a:t>
            </a:r>
            <a:endParaRPr/>
          </a:p>
        </p:txBody>
      </p:sp>
      <p:sp>
        <p:nvSpPr>
          <p:cNvPr id="513" name="Google Shape;513;g32e1b37a714_5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e1b37a714_5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구축한 실시간 파이프라인에 대한 시연영상입니다. </a:t>
            </a:r>
            <a:endParaRPr/>
          </a:p>
        </p:txBody>
      </p:sp>
      <p:sp>
        <p:nvSpPr>
          <p:cNvPr id="523" name="Google Shape;523;g32e1b37a714_5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81533cca0_1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데이터 시각화 부분에 대해 발표를 맡은 정창규 입니다.</a:t>
            </a:r>
            <a:endParaRPr/>
          </a:p>
        </p:txBody>
      </p:sp>
      <p:sp>
        <p:nvSpPr>
          <p:cNvPr id="529" name="Google Shape;529;g3281533cca0_1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81a67e82c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데이터 시각화를 통한 인사이트, 그리고 한계점 및 개선방향 순으로 진행하겠습니다.</a:t>
            </a:r>
            <a:endParaRPr/>
          </a:p>
        </p:txBody>
      </p:sp>
      <p:sp>
        <p:nvSpPr>
          <p:cNvPr id="64" name="Google Shape;64;g2d81a67e82c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e1b37a71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Amazon QuickSight </a:t>
            </a:r>
            <a:r>
              <a:rPr lang="en-US"/>
              <a:t>시각화 툴을 사용하여 </a:t>
            </a:r>
            <a:r>
              <a:rPr lang="en-US"/>
              <a:t>KPI </a:t>
            </a:r>
            <a:r>
              <a:rPr lang="en-US"/>
              <a:t>차트, 상자그림, 파이 차트 등을 통하여 연도별, 지역별 선택적 골든타임 분석 상호작용 대시보드를 구축하였습니다.</a:t>
            </a:r>
            <a:endParaRPr/>
          </a:p>
        </p:txBody>
      </p:sp>
      <p:sp>
        <p:nvSpPr>
          <p:cNvPr id="535" name="Google Shape;535;g32e1b37a71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81533cca0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또한, 배치 분석 대시보드의 경우 연도별, 지역별 소방출동 원인, 출동 건수, 인구 및 면적, 소방공무원에 대하여 시각화를 진행하였습니다.</a:t>
            </a:r>
            <a:endParaRPr/>
          </a:p>
        </p:txBody>
      </p:sp>
      <p:sp>
        <p:nvSpPr>
          <p:cNvPr id="550" name="Google Shape;550;g3281533cca0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81533cca0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2023년 한 해 </a:t>
            </a:r>
            <a:r>
              <a:rPr lang="en-US"/>
              <a:t>서초구 포함 17 곳의 출동 데이터 중 25% 이상이 골든 타임을 초과하였고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특히, 서초소방서의 경우 2017년 이후 평균 골든 타임이 증가하는 추세 입니다.</a:t>
            </a:r>
            <a:endParaRPr/>
          </a:p>
        </p:txBody>
      </p:sp>
      <p:sp>
        <p:nvSpPr>
          <p:cNvPr id="563" name="Google Shape;563;g3281533cca0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281533cca0_1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소방공무원 1인당 담당 면적 분석 결과 서초구</a:t>
            </a:r>
            <a:r>
              <a:rPr lang="en-US"/>
              <a:t>가 가장 높았으며 서초소방서 골든 타임 해결을 위한 방안으로 소방 공무원 인력 충원 및 소방서 증설을 생각해 볼 수 있음.</a:t>
            </a:r>
            <a:endParaRPr/>
          </a:p>
        </p:txBody>
      </p:sp>
      <p:sp>
        <p:nvSpPr>
          <p:cNvPr id="578" name="Google Shape;578;g3281533cca0_1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81533cca0_9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대시보드 구축에 대한 라이브 시연이 있겠습니다.</a:t>
            </a:r>
            <a:endParaRPr/>
          </a:p>
        </p:txBody>
      </p:sp>
      <p:sp>
        <p:nvSpPr>
          <p:cNvPr id="592" name="Google Shape;592;g3281533cca0_9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81533cca0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마지막 줄이 시스템 구축에 대한 기대사항. 이게 핵심이니 강조. </a:t>
            </a:r>
            <a:endParaRPr/>
          </a:p>
        </p:txBody>
      </p:sp>
      <p:sp>
        <p:nvSpPr>
          <p:cNvPr id="598" name="Google Shape;598;g3281533cca0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795af9200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프로젝트를 마치며 </a:t>
            </a:r>
            <a:endParaRPr/>
          </a:p>
        </p:txBody>
      </p:sp>
      <p:sp>
        <p:nvSpPr>
          <p:cNvPr id="604" name="Google Shape;604;g32795af9200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2e1b37a714_5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32e1b37a714_5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e1b37a714_5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32e1b37a714_5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81533cca0_1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3281533cca0_1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777a8fa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먼저 간략한 저희 팀 소개입니다.</a:t>
            </a:r>
            <a:endParaRPr/>
          </a:p>
        </p:txBody>
      </p:sp>
      <p:sp>
        <p:nvSpPr>
          <p:cNvPr id="72" name="Google Shape;72;g32777a8fa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777a8fac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 팀명은 Cloud9이고 이는 영어 표현으로 더할 나위 없는 행복이라는 뜻이자 저희가 이수하고 있는 클라우드 교육에 연관지어 Cloud9이라는 팀명을 사용하게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 팀은 한제호 멘토님과 더불어 총 3명의 인원으로 프로젝트를 진행하였고, R&amp;R을 이처럼 배분하여 이번 프로젝트를 효율적으로 진행하였습니다.</a:t>
            </a:r>
            <a:endParaRPr/>
          </a:p>
        </p:txBody>
      </p:sp>
      <p:sp>
        <p:nvSpPr>
          <p:cNvPr id="78" name="Google Shape;78;g32777a8fac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777a8fac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프로젝트 주제에 대해서 설명드리겠습니다.</a:t>
            </a:r>
            <a:endParaRPr/>
          </a:p>
        </p:txBody>
      </p:sp>
      <p:sp>
        <p:nvSpPr>
          <p:cNvPr id="94" name="Google Shape;94;g32777a8fac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e1b37a714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일상생활 속에서 긴급한 상황이 발생했을 때 가장 먼저 떠올리실 곳이 바로 119일겁니다.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그리고 119에 도움을 요청했을때 1분1초라도 더 빠른 신속한 조치를 받는 것이 매우 중요하다는 것도 알고 계실겁니다.</a:t>
            </a:r>
            <a:endParaRPr/>
          </a:p>
        </p:txBody>
      </p:sp>
      <p:sp>
        <p:nvSpPr>
          <p:cNvPr id="99" name="Google Shape;99;g32e1b37a714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e1b37a71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이를 </a:t>
            </a:r>
            <a:r>
              <a:rPr lang="en-US"/>
              <a:t>소방 골든타임 또는 골든아워 즉, </a:t>
            </a:r>
            <a:r>
              <a:rPr lang="en-US"/>
              <a:t>사고 발생 후, 신고 접수 시간 2분, 출동 시간 5분 총 7분 이내에 현장에 도착하는 시</a:t>
            </a:r>
            <a:r>
              <a:rPr lang="en-US"/>
              <a:t>간을 말합니다.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한 뉴스 기사에서는 화재 골든타임 도착 여부에 따라 사망자 수가 2배까지 차이가 난다고 설명하고 있고 이를 통해 소방차 길 터주기와 같은 시민들의 소방 골든타임 중요성에 대한 인식과 관심이 커지고 있는 추세입니다.</a:t>
            </a:r>
            <a:endParaRPr/>
          </a:p>
        </p:txBody>
      </p:sp>
      <p:sp>
        <p:nvSpPr>
          <p:cNvPr id="110" name="Google Shape;110;g32e1b37a71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777a8fac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하지만 서울시의 인구과밀화로 인해 소방관 1명이 담당해야할 인구가 증가하고 있으며, 이는 안타깝게도 서울시의 소방 골든타임 준수가 잘 이루어지지 않는 경우가 발생하고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이를 해결하기 위해 데이터를 통한 소방 골든타임 개선을 위한 노력이 여러 분야에서 진행되고 있으며, 저희 팀도 이 노력에 동참하고자 이와 같은 주제를 고려하게 되었습니다. </a:t>
            </a:r>
            <a:endParaRPr/>
          </a:p>
        </p:txBody>
      </p:sp>
      <p:sp>
        <p:nvSpPr>
          <p:cNvPr id="121" name="Google Shape;121;g32777a8fac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4566441" y="4447564"/>
            <a:ext cx="6868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566440" y="5184664"/>
            <a:ext cx="686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1980" y="516821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731" y="2634530"/>
            <a:ext cx="2688590" cy="159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2178050" y="5090588"/>
            <a:ext cx="9272400" cy="0"/>
          </a:xfrm>
          <a:prstGeom prst="straightConnector1">
            <a:avLst/>
          </a:prstGeom>
          <a:noFill/>
          <a:ln cap="flat" cmpd="sng" w="9525">
            <a:solidFill>
              <a:srgbClr val="CDD4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662" y="2593285"/>
            <a:ext cx="839744" cy="303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775407" y="1398696"/>
            <a:ext cx="2551993" cy="672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4896" l="0" r="9511" t="0"/>
          <a:stretch/>
        </p:blipFill>
        <p:spPr>
          <a:xfrm>
            <a:off x="8064499" y="4320414"/>
            <a:ext cx="4127499" cy="253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304800" y="6357966"/>
            <a:ext cx="3573087" cy="362665"/>
            <a:chOff x="0" y="6357966"/>
            <a:chExt cx="3573087" cy="362665"/>
          </a:xfrm>
        </p:grpSpPr>
        <p:sp>
          <p:nvSpPr>
            <p:cNvPr id="34" name="Google Shape;34;p5"/>
            <p:cNvSpPr/>
            <p:nvPr/>
          </p:nvSpPr>
          <p:spPr>
            <a:xfrm>
              <a:off x="0" y="6502623"/>
              <a:ext cx="3573087" cy="21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Copyright © 20</a:t>
              </a:r>
              <a:r>
                <a:rPr lang="en-US" sz="750">
                  <a:solidFill>
                    <a:srgbClr val="A5A5A5"/>
                  </a:solidFill>
                </a:rPr>
                <a:t>24</a:t>
              </a: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BESPIN GLOBAL, Inc. All rights reserved   |  Confidential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6357966"/>
              <a:ext cx="3386574" cy="225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http://www.bespinglobal.com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" name="Google Shape;36;p5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5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제목 슬라이드">
  <p:cSld name="8_제목 슬라이드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2668" y="6299487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930" y="1877795"/>
            <a:ext cx="2644140" cy="156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40" y="443066"/>
            <a:ext cx="941800" cy="340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0760" y="3116408"/>
            <a:ext cx="941800" cy="340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2" Type="http://schemas.openxmlformats.org/officeDocument/2006/relationships/image" Target="../media/image41.png"/><Relationship Id="rId9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51.png"/><Relationship Id="rId10" Type="http://schemas.openxmlformats.org/officeDocument/2006/relationships/image" Target="../media/image44.png"/><Relationship Id="rId13" Type="http://schemas.openxmlformats.org/officeDocument/2006/relationships/image" Target="../media/image46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5" Type="http://schemas.openxmlformats.org/officeDocument/2006/relationships/image" Target="../media/image50.png"/><Relationship Id="rId14" Type="http://schemas.openxmlformats.org/officeDocument/2006/relationships/image" Target="../media/image61.png"/><Relationship Id="rId17" Type="http://schemas.openxmlformats.org/officeDocument/2006/relationships/image" Target="../media/image43.png"/><Relationship Id="rId16" Type="http://schemas.openxmlformats.org/officeDocument/2006/relationships/image" Target="../media/image36.png"/><Relationship Id="rId5" Type="http://schemas.openxmlformats.org/officeDocument/2006/relationships/image" Target="../media/image32.png"/><Relationship Id="rId19" Type="http://schemas.openxmlformats.org/officeDocument/2006/relationships/image" Target="../media/image37.png"/><Relationship Id="rId6" Type="http://schemas.openxmlformats.org/officeDocument/2006/relationships/image" Target="../media/image34.png"/><Relationship Id="rId18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9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34.png"/><Relationship Id="rId8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50.png"/><Relationship Id="rId13" Type="http://schemas.openxmlformats.org/officeDocument/2006/relationships/image" Target="../media/image38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66.png"/><Relationship Id="rId15" Type="http://schemas.openxmlformats.org/officeDocument/2006/relationships/image" Target="../media/image69.png"/><Relationship Id="rId14" Type="http://schemas.openxmlformats.org/officeDocument/2006/relationships/image" Target="../media/image65.png"/><Relationship Id="rId16" Type="http://schemas.openxmlformats.org/officeDocument/2006/relationships/image" Target="../media/image5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87.png"/><Relationship Id="rId8" Type="http://schemas.openxmlformats.org/officeDocument/2006/relationships/image" Target="../media/image9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lBEbpPh1wkvPNa4JEjr38rFlWGV5IAbE/view" TargetMode="External"/><Relationship Id="rId4" Type="http://schemas.openxmlformats.org/officeDocument/2006/relationships/image" Target="../media/image7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82.png"/><Relationship Id="rId13" Type="http://schemas.openxmlformats.org/officeDocument/2006/relationships/image" Target="../media/image8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5" Type="http://schemas.openxmlformats.org/officeDocument/2006/relationships/image" Target="../media/image84.png"/><Relationship Id="rId14" Type="http://schemas.openxmlformats.org/officeDocument/2006/relationships/image" Target="../media/image95.png"/><Relationship Id="rId17" Type="http://schemas.openxmlformats.org/officeDocument/2006/relationships/image" Target="../media/image100.png"/><Relationship Id="rId16" Type="http://schemas.openxmlformats.org/officeDocument/2006/relationships/image" Target="../media/image35.png"/><Relationship Id="rId5" Type="http://schemas.openxmlformats.org/officeDocument/2006/relationships/image" Target="../media/image72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9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3.png"/><Relationship Id="rId4" Type="http://schemas.openxmlformats.org/officeDocument/2006/relationships/image" Target="../media/image106.png"/><Relationship Id="rId5" Type="http://schemas.openxmlformats.org/officeDocument/2006/relationships/image" Target="../media/image78.png"/><Relationship Id="rId6" Type="http://schemas.openxmlformats.org/officeDocument/2006/relationships/image" Target="../media/image9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9.png"/><Relationship Id="rId4" Type="http://schemas.openxmlformats.org/officeDocument/2006/relationships/image" Target="../media/image79.png"/><Relationship Id="rId5" Type="http://schemas.openxmlformats.org/officeDocument/2006/relationships/image" Target="../media/image96.png"/><Relationship Id="rId6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png"/><Relationship Id="rId4" Type="http://schemas.openxmlformats.org/officeDocument/2006/relationships/image" Target="../media/image104.png"/><Relationship Id="rId5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bclMZt-XyHCncvPK-aJr815GRvfLNYWW/view" TargetMode="External"/><Relationship Id="rId4" Type="http://schemas.openxmlformats.org/officeDocument/2006/relationships/image" Target="../media/image10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2.png"/><Relationship Id="rId4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1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5.png"/><Relationship Id="rId4" Type="http://schemas.openxmlformats.org/officeDocument/2006/relationships/image" Target="../media/image101.png"/><Relationship Id="rId5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Relationship Id="rId4" Type="http://schemas.openxmlformats.org/officeDocument/2006/relationships/image" Target="../media/image1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bigdata-119.kr/goods/goodsInfo?goods_id=202409000055" TargetMode="External"/><Relationship Id="rId4" Type="http://schemas.openxmlformats.org/officeDocument/2006/relationships/hyperlink" Target="http://data.seoul.go.kr/dataList/299/S/2/datasetView.do" TargetMode="External"/><Relationship Id="rId5" Type="http://schemas.openxmlformats.org/officeDocument/2006/relationships/hyperlink" Target="http://data.seoul.go.kr/dataList/10790/S/2/datasetView.do" TargetMode="External"/><Relationship Id="rId6" Type="http://schemas.openxmlformats.org/officeDocument/2006/relationships/hyperlink" Target="https://topis.seoul.go.kr/refRoom/openRefRoom_4.do" TargetMode="External"/><Relationship Id="rId7" Type="http://schemas.openxmlformats.org/officeDocument/2006/relationships/hyperlink" Target="https://topis.seoul.go.kr/refRoom/openRefRoom_4.do" TargetMode="External"/><Relationship Id="rId8" Type="http://schemas.openxmlformats.org/officeDocument/2006/relationships/hyperlink" Target="https://cloud9petclinic.atlassian.net/jira/software/projects/CF/boards/3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5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ctrTitle"/>
          </p:nvPr>
        </p:nvSpPr>
        <p:spPr>
          <a:xfrm>
            <a:off x="4566441" y="4447564"/>
            <a:ext cx="6868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50"/>
              <a:buFont typeface="Arial"/>
              <a:buNone/>
            </a:pPr>
            <a:r>
              <a:rPr lang="en-US"/>
              <a:t>3</a:t>
            </a:r>
            <a:r>
              <a:rPr lang="en-US"/>
              <a:t>팀 최종 프로젝트</a:t>
            </a:r>
            <a:endParaRPr sz="3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3987476" y="5184675"/>
            <a:ext cx="751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서울시 소방 골든타임 데이터 분석 대시보드 구축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프로젝트 주제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1) 주제 선정 배경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823200" y="3174600"/>
            <a:ext cx="10545603" cy="5088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서울시 소방서의 골든타임 준수를 위해, </a:t>
            </a:r>
            <a:b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각 소방서별 골든타임 현황과 서울시 실시간 상황을 전달할 수 있는 분석 대시보드를 구축해보면 어떨까?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7542425" y="2871000"/>
            <a:ext cx="4303500" cy="2350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24550" y="2871000"/>
            <a:ext cx="3265500" cy="2133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9214" l="9847" r="8831" t="8290"/>
          <a:stretch/>
        </p:blipFill>
        <p:spPr>
          <a:xfrm>
            <a:off x="5476050" y="3749600"/>
            <a:ext cx="693775" cy="7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프로젝트 주제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2)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프로젝트 설명 &amp; 목표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00" y="3241538"/>
            <a:ext cx="3015200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727" y="3890759"/>
            <a:ext cx="1958956" cy="45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5094" y="4453433"/>
            <a:ext cx="2318223" cy="421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4521350" y="4101507"/>
            <a:ext cx="26208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4" name="Google Shape;154;p17"/>
          <p:cNvSpPr txBox="1"/>
          <p:nvPr>
            <p:ph idx="4294967295" type="subTitle"/>
          </p:nvPr>
        </p:nvSpPr>
        <p:spPr>
          <a:xfrm>
            <a:off x="415000" y="900550"/>
            <a:ext cx="112179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b="1" lang="en-US" sz="1400"/>
              <a:t>목표</a:t>
            </a:r>
            <a:endParaRPr b="1" sz="14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서울시 소방 구조출동 데이터를 분석하여, 골든 타임 (</a:t>
            </a:r>
            <a:r>
              <a:rPr b="1" lang="en-US" sz="1200"/>
              <a:t>7분</a:t>
            </a:r>
            <a:r>
              <a:rPr lang="en-US" sz="1200"/>
              <a:t>) 달성 현황과 서울시 실시간 상황을 파악할 수 있는 데이터 분석 대시보드 구축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대상 고객</a:t>
            </a:r>
            <a:endParaRPr b="1" sz="14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서울시 소방서 (25개소) 상황실</a:t>
            </a:r>
            <a:endParaRPr sz="1200"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7">
            <a:alphaModFix/>
          </a:blip>
          <a:srcRect b="10483" l="11184" r="10050" t="10751"/>
          <a:stretch/>
        </p:blipFill>
        <p:spPr>
          <a:xfrm>
            <a:off x="5608995" y="3145637"/>
            <a:ext cx="427874" cy="4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8">
            <a:alphaModFix/>
          </a:blip>
          <a:srcRect b="12124" l="10220" r="9996" t="10744"/>
          <a:stretch/>
        </p:blipFill>
        <p:spPr>
          <a:xfrm>
            <a:off x="4931702" y="3506686"/>
            <a:ext cx="443747" cy="42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9">
            <a:alphaModFix/>
          </a:blip>
          <a:srcRect b="9939" l="11213" r="10698" t="11862"/>
          <a:stretch/>
        </p:blipFill>
        <p:spPr>
          <a:xfrm>
            <a:off x="6270414" y="3506951"/>
            <a:ext cx="427874" cy="42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10">
            <a:alphaModFix/>
          </a:blip>
          <a:srcRect b="14826" l="14129" r="14507" t="13683"/>
          <a:stretch/>
        </p:blipFill>
        <p:spPr>
          <a:xfrm>
            <a:off x="5133778" y="4392544"/>
            <a:ext cx="427873" cy="42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11">
            <a:alphaModFix/>
          </a:blip>
          <a:srcRect b="10836" l="9937" r="11322" t="10577"/>
          <a:stretch/>
        </p:blipFill>
        <p:spPr>
          <a:xfrm>
            <a:off x="6111271" y="4393327"/>
            <a:ext cx="427874" cy="427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7"/>
          <p:cNvGrpSpPr/>
          <p:nvPr/>
        </p:nvGrpSpPr>
        <p:grpSpPr>
          <a:xfrm>
            <a:off x="7851698" y="3726549"/>
            <a:ext cx="3781118" cy="1399130"/>
            <a:chOff x="731838" y="2259330"/>
            <a:chExt cx="3613108" cy="2525049"/>
          </a:xfrm>
        </p:grpSpPr>
        <p:cxnSp>
          <p:nvCxnSpPr>
            <p:cNvPr id="161" name="Google Shape;161;p17"/>
            <p:cNvCxnSpPr/>
            <p:nvPr/>
          </p:nvCxnSpPr>
          <p:spPr>
            <a:xfrm>
              <a:off x="731838" y="3521854"/>
              <a:ext cx="3609600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17"/>
            <p:cNvCxnSpPr/>
            <p:nvPr/>
          </p:nvCxnSpPr>
          <p:spPr>
            <a:xfrm>
              <a:off x="735346" y="4784379"/>
              <a:ext cx="3609600" cy="0"/>
            </a:xfrm>
            <a:prstGeom prst="straightConnector1">
              <a:avLst/>
            </a:prstGeom>
            <a:noFill/>
            <a:ln cap="flat" cmpd="sng" w="1270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17"/>
            <p:cNvCxnSpPr/>
            <p:nvPr/>
          </p:nvCxnSpPr>
          <p:spPr>
            <a:xfrm>
              <a:off x="731838" y="2890592"/>
              <a:ext cx="3609600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17"/>
            <p:cNvCxnSpPr/>
            <p:nvPr/>
          </p:nvCxnSpPr>
          <p:spPr>
            <a:xfrm>
              <a:off x="731838" y="2259330"/>
              <a:ext cx="3609600" cy="0"/>
            </a:xfrm>
            <a:prstGeom prst="straightConnector1">
              <a:avLst/>
            </a:prstGeom>
            <a:noFill/>
            <a:ln cap="flat" cmpd="sng" w="1270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17"/>
            <p:cNvCxnSpPr/>
            <p:nvPr/>
          </p:nvCxnSpPr>
          <p:spPr>
            <a:xfrm>
              <a:off x="731838" y="4153116"/>
              <a:ext cx="3609600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66" name="Google Shape;16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55775" y="2968337"/>
            <a:ext cx="892011" cy="8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4294967295" type="subTitle"/>
          </p:nvPr>
        </p:nvSpPr>
        <p:spPr>
          <a:xfrm>
            <a:off x="7851700" y="3770950"/>
            <a:ext cx="3781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400"/>
              <a:t>전월/전주/전일 대비 골든타임 비교</a:t>
            </a:r>
            <a:endParaRPr sz="1200"/>
          </a:p>
        </p:txBody>
      </p:sp>
      <p:sp>
        <p:nvSpPr>
          <p:cNvPr id="168" name="Google Shape;168;p17"/>
          <p:cNvSpPr txBox="1"/>
          <p:nvPr>
            <p:ph idx="4294967295" type="subTitle"/>
          </p:nvPr>
        </p:nvSpPr>
        <p:spPr>
          <a:xfrm>
            <a:off x="7851700" y="4115480"/>
            <a:ext cx="3781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400"/>
              <a:t>지역구별 평균 출동 소요 시간</a:t>
            </a:r>
            <a:endParaRPr sz="1200"/>
          </a:p>
        </p:txBody>
      </p:sp>
      <p:sp>
        <p:nvSpPr>
          <p:cNvPr id="169" name="Google Shape;169;p17"/>
          <p:cNvSpPr txBox="1"/>
          <p:nvPr>
            <p:ph idx="4294967295" type="subTitle"/>
          </p:nvPr>
        </p:nvSpPr>
        <p:spPr>
          <a:xfrm>
            <a:off x="7865189" y="4460005"/>
            <a:ext cx="3781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출동 원인 분석</a:t>
            </a:r>
            <a:endParaRPr sz="1400"/>
          </a:p>
        </p:txBody>
      </p:sp>
      <p:sp>
        <p:nvSpPr>
          <p:cNvPr id="170" name="Google Shape;170;p17"/>
          <p:cNvSpPr txBox="1"/>
          <p:nvPr>
            <p:ph idx="4294967295" type="subTitle"/>
          </p:nvPr>
        </p:nvSpPr>
        <p:spPr>
          <a:xfrm>
            <a:off x="7865189" y="4804530"/>
            <a:ext cx="3781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400"/>
              <a:t>실시간 서울시 돌발/도로 상황</a:t>
            </a:r>
            <a:endParaRPr sz="1400"/>
          </a:p>
        </p:txBody>
      </p:sp>
      <p:sp>
        <p:nvSpPr>
          <p:cNvPr id="171" name="Google Shape;171;p17"/>
          <p:cNvSpPr/>
          <p:nvPr/>
        </p:nvSpPr>
        <p:spPr>
          <a:xfrm>
            <a:off x="1371938" y="2708768"/>
            <a:ext cx="1970700" cy="343200"/>
          </a:xfrm>
          <a:prstGeom prst="roundRect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데이터 수집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4846388" y="2662155"/>
            <a:ext cx="1970700" cy="3432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데이터 저장/처리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8708825" y="2707893"/>
            <a:ext cx="1970700" cy="343200"/>
          </a:xfrm>
          <a:prstGeom prst="roundRect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데이터 분석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4000"/>
              <a:t>3. 데이터 아키텍처</a:t>
            </a:r>
            <a:endParaRPr b="1" sz="3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959"/>
          </a:p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전체 데이터 아키텍처 구조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데이터 아키텍처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 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| 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전체 데이터 아키텍처 구조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1" y="1112350"/>
            <a:ext cx="12131026" cy="45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000"/>
              <a:t>3-1. </a:t>
            </a:r>
            <a:r>
              <a:rPr lang="en-US" sz="3000"/>
              <a:t>데이터</a:t>
            </a:r>
            <a:r>
              <a:rPr lang="en-US" sz="3000"/>
              <a:t> 아키텍처</a:t>
            </a:r>
            <a:endParaRPr b="1" sz="3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959"/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배치 (Batch)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7254381" y="1426617"/>
            <a:ext cx="841500" cy="9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406275" y="2230374"/>
            <a:ext cx="2125500" cy="2631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508175" y="3500250"/>
            <a:ext cx="1938600" cy="124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2815488" y="940813"/>
            <a:ext cx="5968200" cy="4176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9081150" y="2384625"/>
            <a:ext cx="2693100" cy="16113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297013" y="2699495"/>
            <a:ext cx="952200" cy="216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4297025" y="1382993"/>
            <a:ext cx="952200" cy="109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</a:t>
            </a:r>
            <a:r>
              <a:rPr lang="en-US"/>
              <a:t>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1-1) 파이프라인 아키텍처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63" y="2788523"/>
            <a:ext cx="2089281" cy="5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b="38282" l="27361" r="28782" t="36682"/>
          <a:stretch/>
        </p:blipFill>
        <p:spPr>
          <a:xfrm>
            <a:off x="977338" y="3819288"/>
            <a:ext cx="997975" cy="2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38" y="4300050"/>
            <a:ext cx="1657393" cy="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 b="0" l="10683" r="10470" t="0"/>
          <a:stretch/>
        </p:blipFill>
        <p:spPr>
          <a:xfrm>
            <a:off x="3035363" y="2668623"/>
            <a:ext cx="769500" cy="1183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1"/>
          <p:cNvCxnSpPr>
            <a:endCxn id="207" idx="1"/>
          </p:cNvCxnSpPr>
          <p:nvPr/>
        </p:nvCxnSpPr>
        <p:spPr>
          <a:xfrm flipH="1" rot="10800000">
            <a:off x="2531963" y="3260136"/>
            <a:ext cx="503400" cy="9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09" name="Google Shape;209;p21"/>
          <p:cNvPicPr preferRelativeResize="0"/>
          <p:nvPr/>
        </p:nvPicPr>
        <p:blipFill rotWithShape="1">
          <a:blip r:embed="rId7">
            <a:alphaModFix/>
          </a:blip>
          <a:srcRect b="7825" l="7295" r="7576" t="0"/>
          <a:stretch/>
        </p:blipFill>
        <p:spPr>
          <a:xfrm>
            <a:off x="5924388" y="2715070"/>
            <a:ext cx="881175" cy="10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3940725" y="1441932"/>
            <a:ext cx="609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2900" y="5301225"/>
            <a:ext cx="640401" cy="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0818" y="2655288"/>
            <a:ext cx="997975" cy="12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643375" y="2655287"/>
            <a:ext cx="997975" cy="120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10388" y="4383962"/>
            <a:ext cx="1263925" cy="14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867063" y="2257388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Sources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16" name="Google Shape;216;p21"/>
          <p:cNvCxnSpPr>
            <a:stCxn id="207" idx="3"/>
            <a:endCxn id="217" idx="1"/>
          </p:cNvCxnSpPr>
          <p:nvPr/>
        </p:nvCxnSpPr>
        <p:spPr>
          <a:xfrm flipH="1" rot="10800000">
            <a:off x="3804863" y="3254136"/>
            <a:ext cx="561000" cy="60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8" name="Google Shape;218;p21"/>
          <p:cNvCxnSpPr>
            <a:stCxn id="207" idx="3"/>
            <a:endCxn id="219" idx="1"/>
          </p:cNvCxnSpPr>
          <p:nvPr/>
        </p:nvCxnSpPr>
        <p:spPr>
          <a:xfrm flipH="1" rot="10800000">
            <a:off x="3804863" y="1967136"/>
            <a:ext cx="561000" cy="12930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20" name="Google Shape;220;p21"/>
          <p:cNvCxnSpPr>
            <a:stCxn id="207" idx="3"/>
            <a:endCxn id="221" idx="1"/>
          </p:cNvCxnSpPr>
          <p:nvPr/>
        </p:nvCxnSpPr>
        <p:spPr>
          <a:xfrm>
            <a:off x="3804863" y="3260136"/>
            <a:ext cx="540900" cy="10692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22" name="Google Shape;22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78275" y="2471062"/>
            <a:ext cx="526270" cy="3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29825" y="1121214"/>
            <a:ext cx="1058218" cy="3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5206000" y="890511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Data Lake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25" name="Google Shape;225;p21"/>
          <p:cNvCxnSpPr>
            <a:stCxn id="219" idx="3"/>
            <a:endCxn id="209" idx="1"/>
          </p:cNvCxnSpPr>
          <p:nvPr/>
        </p:nvCxnSpPr>
        <p:spPr>
          <a:xfrm>
            <a:off x="5181615" y="1967241"/>
            <a:ext cx="742800" cy="12930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26" name="Google Shape;226;p21"/>
          <p:cNvCxnSpPr>
            <a:stCxn id="217" idx="3"/>
            <a:endCxn id="209" idx="1"/>
          </p:cNvCxnSpPr>
          <p:nvPr/>
        </p:nvCxnSpPr>
        <p:spPr>
          <a:xfrm>
            <a:off x="5181636" y="3254004"/>
            <a:ext cx="742800" cy="63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27" name="Google Shape;227;p21"/>
          <p:cNvCxnSpPr>
            <a:stCxn id="221" idx="3"/>
            <a:endCxn id="209" idx="1"/>
          </p:cNvCxnSpPr>
          <p:nvPr/>
        </p:nvCxnSpPr>
        <p:spPr>
          <a:xfrm flipH="1" rot="10800000">
            <a:off x="5187325" y="3260336"/>
            <a:ext cx="737100" cy="10689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28" name="Google Shape;228;p21"/>
          <p:cNvCxnSpPr>
            <a:stCxn id="212" idx="3"/>
            <a:endCxn id="213" idx="1"/>
          </p:cNvCxnSpPr>
          <p:nvPr/>
        </p:nvCxnSpPr>
        <p:spPr>
          <a:xfrm>
            <a:off x="10218793" y="3260129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CEAC5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9" name="Google Shape;229;p21"/>
          <p:cNvCxnSpPr>
            <a:stCxn id="213" idx="2"/>
            <a:endCxn id="214" idx="0"/>
          </p:cNvCxnSpPr>
          <p:nvPr/>
        </p:nvCxnSpPr>
        <p:spPr>
          <a:xfrm>
            <a:off x="11142363" y="3864970"/>
            <a:ext cx="0" cy="519000"/>
          </a:xfrm>
          <a:prstGeom prst="straightConnector1">
            <a:avLst/>
          </a:prstGeom>
          <a:noFill/>
          <a:ln cap="flat" cmpd="sng" w="9525">
            <a:solidFill>
              <a:srgbClr val="CEAC5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0" name="Google Shape;230;p21"/>
          <p:cNvCxnSpPr>
            <a:stCxn id="231" idx="2"/>
            <a:endCxn id="211" idx="0"/>
          </p:cNvCxnSpPr>
          <p:nvPr/>
        </p:nvCxnSpPr>
        <p:spPr>
          <a:xfrm>
            <a:off x="4773100" y="4900425"/>
            <a:ext cx="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2" name="Google Shape;232;p21"/>
          <p:cNvSpPr txBox="1"/>
          <p:nvPr/>
        </p:nvSpPr>
        <p:spPr>
          <a:xfrm>
            <a:off x="9824875" y="2392036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Consumption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33" name="Google Shape;233;p21"/>
          <p:cNvCxnSpPr>
            <a:stCxn id="211" idx="3"/>
            <a:endCxn id="212" idx="2"/>
          </p:cNvCxnSpPr>
          <p:nvPr/>
        </p:nvCxnSpPr>
        <p:spPr>
          <a:xfrm flipH="1" rot="10800000">
            <a:off x="5093301" y="3865000"/>
            <a:ext cx="4626600" cy="1902600"/>
          </a:xfrm>
          <a:prstGeom prst="bentConnector2">
            <a:avLst/>
          </a:prstGeom>
          <a:noFill/>
          <a:ln cap="flat" cmpd="sng" w="9525">
            <a:solidFill>
              <a:srgbClr val="CEAC5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4" name="Google Shape;234;p21"/>
          <p:cNvCxnSpPr/>
          <p:nvPr/>
        </p:nvCxnSpPr>
        <p:spPr>
          <a:xfrm>
            <a:off x="504475" y="1036550"/>
            <a:ext cx="7755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35" name="Google Shape;235;p21"/>
          <p:cNvCxnSpPr/>
          <p:nvPr/>
        </p:nvCxnSpPr>
        <p:spPr>
          <a:xfrm>
            <a:off x="504475" y="1467162"/>
            <a:ext cx="775500" cy="0"/>
          </a:xfrm>
          <a:prstGeom prst="straightConnector1">
            <a:avLst/>
          </a:prstGeom>
          <a:noFill/>
          <a:ln cap="flat" cmpd="sng" w="9525">
            <a:solidFill>
              <a:srgbClr val="CEAC5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36" name="Google Shape;236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9075" y="1704100"/>
            <a:ext cx="526275" cy="5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1279950" y="872461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ETL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1279950" y="1270386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분석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1279950" y="1767511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Workflow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9140225" y="871500"/>
            <a:ext cx="28554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배치 파이프라인 설계 </a:t>
            </a:r>
            <a:r>
              <a:rPr b="1" lang="en-US" sz="1200">
                <a:solidFill>
                  <a:schemeClr val="dk1"/>
                </a:solidFill>
              </a:rPr>
              <a:t>목적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결측값 처리 (NULL)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데이터 </a:t>
            </a:r>
            <a:r>
              <a:rPr b="1" lang="en-US" sz="1100">
                <a:solidFill>
                  <a:schemeClr val="dk1"/>
                </a:solidFill>
              </a:rPr>
              <a:t>타입 변환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파티셔닝 및 데이터 저장 방식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65789" y="1422011"/>
            <a:ext cx="815825" cy="109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65811" y="2708751"/>
            <a:ext cx="815825" cy="109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45908" y="3777835"/>
            <a:ext cx="841417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72375" y="1380904"/>
            <a:ext cx="815825" cy="109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18528" y="1147284"/>
            <a:ext cx="526275" cy="34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72860" y="3993967"/>
            <a:ext cx="815825" cy="1090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1"/>
          <p:cNvCxnSpPr>
            <a:stCxn id="209" idx="0"/>
            <a:endCxn id="241" idx="1"/>
          </p:cNvCxnSpPr>
          <p:nvPr/>
        </p:nvCxnSpPr>
        <p:spPr>
          <a:xfrm rot="-5400000">
            <a:off x="6424225" y="1866820"/>
            <a:ext cx="789000" cy="907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" name="Google Shape;245;p21"/>
          <p:cNvCxnSpPr>
            <a:stCxn id="209" idx="2"/>
            <a:endCxn id="243" idx="1"/>
          </p:cNvCxnSpPr>
          <p:nvPr/>
        </p:nvCxnSpPr>
        <p:spPr>
          <a:xfrm flipH="1" rot="-5400000">
            <a:off x="6451975" y="3718545"/>
            <a:ext cx="733800" cy="907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46" name="Google Shape;246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71638" y="2770635"/>
            <a:ext cx="815825" cy="978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1"/>
          <p:cNvCxnSpPr>
            <a:stCxn id="212" idx="1"/>
            <a:endCxn id="246" idx="3"/>
          </p:cNvCxnSpPr>
          <p:nvPr/>
        </p:nvCxnSpPr>
        <p:spPr>
          <a:xfrm rot="10800000">
            <a:off x="8087418" y="3260129"/>
            <a:ext cx="1133400" cy="0"/>
          </a:xfrm>
          <a:prstGeom prst="straightConnector1">
            <a:avLst/>
          </a:prstGeom>
          <a:noFill/>
          <a:ln cap="flat" cmpd="sng" w="9525">
            <a:solidFill>
              <a:srgbClr val="D5B869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48" name="Google Shape;248;p21"/>
          <p:cNvCxnSpPr>
            <a:stCxn id="241" idx="2"/>
            <a:endCxn id="246" idx="0"/>
          </p:cNvCxnSpPr>
          <p:nvPr/>
        </p:nvCxnSpPr>
        <p:spPr>
          <a:xfrm flipH="1">
            <a:off x="7679688" y="2471387"/>
            <a:ext cx="600" cy="299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49" name="Google Shape;249;p21"/>
          <p:cNvCxnSpPr>
            <a:stCxn id="243" idx="0"/>
            <a:endCxn id="246" idx="2"/>
          </p:cNvCxnSpPr>
          <p:nvPr/>
        </p:nvCxnSpPr>
        <p:spPr>
          <a:xfrm rot="10800000">
            <a:off x="7679572" y="3749767"/>
            <a:ext cx="1200" cy="2442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0" name="Google Shape;250;p21"/>
          <p:cNvSpPr txBox="1"/>
          <p:nvPr/>
        </p:nvSpPr>
        <p:spPr>
          <a:xfrm>
            <a:off x="644425" y="2612624"/>
            <a:ext cx="1708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2017-2023 서울시 구조 출동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489125" y="3536813"/>
            <a:ext cx="1938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서울시 소방서 및 소방공무원 정보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604013" y="4121512"/>
            <a:ext cx="1708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2017-2023 서울시 인구수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461450" y="2610950"/>
            <a:ext cx="2013000" cy="64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7260018" y="4040007"/>
            <a:ext cx="841500" cy="9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18528" y="3757259"/>
            <a:ext cx="526275" cy="34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1-2)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워크플로우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258703" y="1612489"/>
            <a:ext cx="6581722" cy="4570662"/>
            <a:chOff x="1258103" y="862776"/>
            <a:chExt cx="6581722" cy="4570662"/>
          </a:xfrm>
        </p:grpSpPr>
        <p:grpSp>
          <p:nvGrpSpPr>
            <p:cNvPr id="262" name="Google Shape;262;p22"/>
            <p:cNvGrpSpPr/>
            <p:nvPr/>
          </p:nvGrpSpPr>
          <p:grpSpPr>
            <a:xfrm>
              <a:off x="1284750" y="862776"/>
              <a:ext cx="6555076" cy="2767701"/>
              <a:chOff x="152400" y="909401"/>
              <a:chExt cx="6555076" cy="2767701"/>
            </a:xfrm>
          </p:grpSpPr>
          <p:pic>
            <p:nvPicPr>
              <p:cNvPr id="263" name="Google Shape;263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2400" y="909401"/>
                <a:ext cx="6555076" cy="2767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625" r="84122" t="29373"/>
              <a:stretch/>
            </p:blipFill>
            <p:spPr>
              <a:xfrm>
                <a:off x="1527013" y="1541750"/>
                <a:ext cx="213149" cy="1954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2"/>
              <p:cNvPicPr preferRelativeResize="0"/>
              <p:nvPr/>
            </p:nvPicPr>
            <p:blipFill rotWithShape="1">
              <a:blip r:embed="rId3">
                <a:alphaModFix/>
              </a:blip>
              <a:srcRect b="59235" l="12625" r="84123" t="29373"/>
              <a:stretch/>
            </p:blipFill>
            <p:spPr>
              <a:xfrm>
                <a:off x="1527025" y="3361828"/>
                <a:ext cx="213124" cy="315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6" name="Google Shape;266;p22"/>
            <p:cNvPicPr preferRelativeResize="0"/>
            <p:nvPr/>
          </p:nvPicPr>
          <p:blipFill rotWithShape="1">
            <a:blip r:embed="rId4">
              <a:alphaModFix/>
            </a:blip>
            <a:srcRect b="6924" l="0" r="15254" t="0"/>
            <a:stretch/>
          </p:blipFill>
          <p:spPr>
            <a:xfrm>
              <a:off x="1258103" y="2665739"/>
              <a:ext cx="2783092" cy="276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401" y="3512456"/>
            <a:ext cx="2841774" cy="175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513" y="1292446"/>
            <a:ext cx="2597525" cy="13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1970125" y="964261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1 day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970138" y="3152786"/>
            <a:ext cx="1212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1 year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2043504" y="2224553"/>
            <a:ext cx="5961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1999782" y="4527687"/>
            <a:ext cx="1881300" cy="3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2"/>
          <p:cNvCxnSpPr>
            <a:stCxn id="272" idx="3"/>
          </p:cNvCxnSpPr>
          <p:nvPr/>
        </p:nvCxnSpPr>
        <p:spPr>
          <a:xfrm flipH="1" rot="10800000">
            <a:off x="3881082" y="4228137"/>
            <a:ext cx="486600" cy="4533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4" name="Google Shape;274;p22"/>
          <p:cNvCxnSpPr>
            <a:stCxn id="271" idx="3"/>
          </p:cNvCxnSpPr>
          <p:nvPr/>
        </p:nvCxnSpPr>
        <p:spPr>
          <a:xfrm flipH="1" rot="10800000">
            <a:off x="2639604" y="2286653"/>
            <a:ext cx="1684800" cy="135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75" name="Google Shape;275;p22"/>
          <p:cNvPicPr preferRelativeResize="0"/>
          <p:nvPr/>
        </p:nvPicPr>
        <p:blipFill rotWithShape="1">
          <a:blip r:embed="rId7">
            <a:alphaModFix/>
          </a:blip>
          <a:srcRect b="0" l="10683" r="10470" t="0"/>
          <a:stretch/>
        </p:blipFill>
        <p:spPr>
          <a:xfrm>
            <a:off x="5334250" y="1444750"/>
            <a:ext cx="486600" cy="7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8">
            <a:alphaModFix/>
          </a:blip>
          <a:srcRect b="6645" l="7431" r="7440" t="1179"/>
          <a:stretch/>
        </p:blipFill>
        <p:spPr>
          <a:xfrm>
            <a:off x="9187388" y="1474886"/>
            <a:ext cx="555825" cy="6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19963" y="2375760"/>
            <a:ext cx="815825" cy="978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2"/>
          <p:cNvCxnSpPr>
            <a:endCxn id="277" idx="0"/>
          </p:cNvCxnSpPr>
          <p:nvPr/>
        </p:nvCxnSpPr>
        <p:spPr>
          <a:xfrm>
            <a:off x="10672575" y="2100360"/>
            <a:ext cx="855300" cy="2754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9" name="Google Shape;279;p22"/>
          <p:cNvCxnSpPr>
            <a:endCxn id="277" idx="2"/>
          </p:cNvCxnSpPr>
          <p:nvPr/>
        </p:nvCxnSpPr>
        <p:spPr>
          <a:xfrm flipH="1" rot="10800000">
            <a:off x="10637175" y="3354750"/>
            <a:ext cx="890700" cy="3723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80" name="Google Shape;280;p22"/>
          <p:cNvPicPr preferRelativeResize="0"/>
          <p:nvPr/>
        </p:nvPicPr>
        <p:blipFill rotWithShape="1">
          <a:blip r:embed="rId7">
            <a:alphaModFix/>
          </a:blip>
          <a:srcRect b="0" l="10683" r="10470" t="0"/>
          <a:stretch/>
        </p:blipFill>
        <p:spPr>
          <a:xfrm>
            <a:off x="5334250" y="3283750"/>
            <a:ext cx="486600" cy="748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2"/>
          <p:cNvGrpSpPr/>
          <p:nvPr/>
        </p:nvGrpSpPr>
        <p:grpSpPr>
          <a:xfrm>
            <a:off x="7016625" y="4412697"/>
            <a:ext cx="3823801" cy="1432477"/>
            <a:chOff x="152399" y="2244636"/>
            <a:chExt cx="3823801" cy="1432477"/>
          </a:xfrm>
        </p:grpSpPr>
        <p:pic>
          <p:nvPicPr>
            <p:cNvPr id="282" name="Google Shape;282;p22"/>
            <p:cNvPicPr preferRelativeResize="0"/>
            <p:nvPr/>
          </p:nvPicPr>
          <p:blipFill rotWithShape="1">
            <a:blip r:embed="rId3">
              <a:alphaModFix/>
            </a:blip>
            <a:srcRect b="0" l="0" r="41667" t="48242"/>
            <a:stretch/>
          </p:blipFill>
          <p:spPr>
            <a:xfrm>
              <a:off x="152399" y="2244639"/>
              <a:ext cx="3823801" cy="14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2"/>
            <p:cNvPicPr preferRelativeResize="0"/>
            <p:nvPr/>
          </p:nvPicPr>
          <p:blipFill rotWithShape="1">
            <a:blip r:embed="rId3">
              <a:alphaModFix/>
            </a:blip>
            <a:srcRect b="59235" l="12625" r="84123" t="29373"/>
            <a:stretch/>
          </p:blipFill>
          <p:spPr>
            <a:xfrm>
              <a:off x="1527025" y="3361828"/>
              <a:ext cx="213124" cy="31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2"/>
            <p:cNvPicPr preferRelativeResize="0"/>
            <p:nvPr/>
          </p:nvPicPr>
          <p:blipFill rotWithShape="1">
            <a:blip r:embed="rId3">
              <a:alphaModFix/>
            </a:blip>
            <a:srcRect b="0" l="12625" r="84122" t="54769"/>
            <a:stretch/>
          </p:blipFill>
          <p:spPr>
            <a:xfrm>
              <a:off x="1527025" y="2244636"/>
              <a:ext cx="213124" cy="1251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2"/>
          <p:cNvGrpSpPr/>
          <p:nvPr/>
        </p:nvGrpSpPr>
        <p:grpSpPr>
          <a:xfrm>
            <a:off x="7016625" y="5707947"/>
            <a:ext cx="3823801" cy="508804"/>
            <a:chOff x="7016625" y="5738305"/>
            <a:chExt cx="3823801" cy="508804"/>
          </a:xfrm>
        </p:grpSpPr>
        <p:pic>
          <p:nvPicPr>
            <p:cNvPr id="286" name="Google Shape;286;p22"/>
            <p:cNvPicPr preferRelativeResize="0"/>
            <p:nvPr/>
          </p:nvPicPr>
          <p:blipFill rotWithShape="1">
            <a:blip r:embed="rId3">
              <a:alphaModFix/>
            </a:blip>
            <a:srcRect b="33373" l="0" r="41667" t="48242"/>
            <a:stretch/>
          </p:blipFill>
          <p:spPr>
            <a:xfrm>
              <a:off x="7016625" y="5738305"/>
              <a:ext cx="3823801" cy="50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2"/>
            <p:cNvPicPr preferRelativeResize="0"/>
            <p:nvPr/>
          </p:nvPicPr>
          <p:blipFill rotWithShape="1">
            <a:blip r:embed="rId3">
              <a:alphaModFix/>
            </a:blip>
            <a:srcRect b="26847" l="12625" r="84122" t="54768"/>
            <a:stretch/>
          </p:blipFill>
          <p:spPr>
            <a:xfrm>
              <a:off x="8391250" y="5738309"/>
              <a:ext cx="213124" cy="5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/>
        </p:nvSpPr>
        <p:spPr>
          <a:xfrm>
            <a:off x="325975" y="757000"/>
            <a:ext cx="10085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1.      </a:t>
            </a:r>
            <a:r>
              <a:rPr b="1" lang="en-US" sz="1200">
                <a:solidFill>
                  <a:schemeClr val="dk1"/>
                </a:solidFill>
              </a:rPr>
              <a:t>결측값 처리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3" name="Google Shape;293;p2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2-1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) Raw → Transformed (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결측값 처리)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13464" r="0" t="0"/>
          <a:stretch/>
        </p:blipFill>
        <p:spPr>
          <a:xfrm>
            <a:off x="2132625" y="1382588"/>
            <a:ext cx="214312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/>
          <p:nvPr/>
        </p:nvSpPr>
        <p:spPr>
          <a:xfrm>
            <a:off x="2163175" y="4824838"/>
            <a:ext cx="21126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2163175" y="2555936"/>
            <a:ext cx="21126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772000" y="2488888"/>
            <a:ext cx="808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신고시각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(0건)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98" name="Google Shape;298;p23"/>
          <p:cNvCxnSpPr>
            <a:stCxn id="297" idx="3"/>
            <a:endCxn id="296" idx="1"/>
          </p:cNvCxnSpPr>
          <p:nvPr/>
        </p:nvCxnSpPr>
        <p:spPr>
          <a:xfrm>
            <a:off x="1580200" y="2631538"/>
            <a:ext cx="58290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99" name="Google Shape;299;p23"/>
          <p:cNvSpPr txBox="1"/>
          <p:nvPr/>
        </p:nvSpPr>
        <p:spPr>
          <a:xfrm>
            <a:off x="593050" y="4757788"/>
            <a:ext cx="11661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현장도착시각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(</a:t>
            </a:r>
            <a:r>
              <a:rPr b="1" lang="en-US" sz="1200">
                <a:solidFill>
                  <a:srgbClr val="FF0000"/>
                </a:solidFill>
              </a:rPr>
              <a:t>27,326</a:t>
            </a:r>
            <a:r>
              <a:rPr b="1" lang="en-US" sz="1200">
                <a:solidFill>
                  <a:schemeClr val="dk1"/>
                </a:solidFill>
              </a:rPr>
              <a:t>건)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300" name="Google Shape;300;p23"/>
          <p:cNvCxnSpPr>
            <a:stCxn id="299" idx="3"/>
            <a:endCxn id="295" idx="1"/>
          </p:cNvCxnSpPr>
          <p:nvPr/>
        </p:nvCxnSpPr>
        <p:spPr>
          <a:xfrm>
            <a:off x="1759150" y="4900438"/>
            <a:ext cx="40410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1" name="Google Shape;301;p23"/>
          <p:cNvCxnSpPr>
            <a:stCxn id="294" idx="3"/>
            <a:endCxn id="302" idx="1"/>
          </p:cNvCxnSpPr>
          <p:nvPr/>
        </p:nvCxnSpPr>
        <p:spPr>
          <a:xfrm>
            <a:off x="4275750" y="3597150"/>
            <a:ext cx="1308300" cy="2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3" name="Google Shape;303;p23"/>
          <p:cNvCxnSpPr>
            <a:stCxn id="302" idx="3"/>
            <a:endCxn id="304" idx="1"/>
          </p:cNvCxnSpPr>
          <p:nvPr/>
        </p:nvCxnSpPr>
        <p:spPr>
          <a:xfrm flipH="1" rot="10800000">
            <a:off x="6503325" y="3594839"/>
            <a:ext cx="1308300" cy="51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05" name="Google Shape;305;p23"/>
          <p:cNvSpPr txBox="1"/>
          <p:nvPr/>
        </p:nvSpPr>
        <p:spPr>
          <a:xfrm>
            <a:off x="4728600" y="2632125"/>
            <a:ext cx="2734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US" sz="1200">
                <a:solidFill>
                  <a:schemeClr val="dk1"/>
                </a:solidFill>
              </a:rPr>
              <a:t>df.dropna(subset=["spt_arvl_tm"])</a:t>
            </a:r>
            <a:endParaRPr i="1" sz="1200">
              <a:solidFill>
                <a:schemeClr val="dk1"/>
              </a:solidFill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500" y="1389700"/>
            <a:ext cx="2143125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/>
          <p:nvPr/>
        </p:nvSpPr>
        <p:spPr>
          <a:xfrm>
            <a:off x="7834741" y="4860468"/>
            <a:ext cx="21126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23"/>
          <p:cNvCxnSpPr>
            <a:stCxn id="308" idx="1"/>
            <a:endCxn id="306" idx="3"/>
          </p:cNvCxnSpPr>
          <p:nvPr/>
        </p:nvCxnSpPr>
        <p:spPr>
          <a:xfrm rot="10800000">
            <a:off x="9947275" y="4936063"/>
            <a:ext cx="46410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08" name="Google Shape;308;p23"/>
          <p:cNvSpPr txBox="1"/>
          <p:nvPr/>
        </p:nvSpPr>
        <p:spPr>
          <a:xfrm>
            <a:off x="10411375" y="4793413"/>
            <a:ext cx="11661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현장도착시각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(</a:t>
            </a:r>
            <a:r>
              <a:rPr b="1" lang="en-US" sz="1200">
                <a:solidFill>
                  <a:srgbClr val="FF0000"/>
                </a:solidFill>
              </a:rPr>
              <a:t>0</a:t>
            </a:r>
            <a:r>
              <a:rPr b="1" lang="en-US" sz="1200">
                <a:solidFill>
                  <a:schemeClr val="dk1"/>
                </a:solidFill>
              </a:rPr>
              <a:t>건)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02" name="Google Shape;3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00" y="2985464"/>
            <a:ext cx="919425" cy="1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-2) Raw → Transformed (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데이터 타입 변환)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25975" y="757000"/>
            <a:ext cx="10085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2</a:t>
            </a:r>
            <a:r>
              <a:rPr b="1" lang="en-US" sz="1200">
                <a:solidFill>
                  <a:schemeClr val="dk1"/>
                </a:solidFill>
              </a:rPr>
              <a:t>.      </a:t>
            </a:r>
            <a:r>
              <a:rPr b="1" lang="en-US" sz="1200">
                <a:solidFill>
                  <a:schemeClr val="dk1"/>
                </a:solidFill>
              </a:rPr>
              <a:t>데이터 타입 변환 (STRING → DATE)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25" y="2020763"/>
            <a:ext cx="31718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550" y="2025525"/>
            <a:ext cx="31718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/>
          <p:nvPr/>
        </p:nvSpPr>
        <p:spPr>
          <a:xfrm>
            <a:off x="4728600" y="2632125"/>
            <a:ext cx="2734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US" sz="1200">
                <a:solidFill>
                  <a:schemeClr val="dk1"/>
                </a:solidFill>
              </a:rPr>
              <a:t>df.withColumn</a:t>
            </a:r>
            <a:endParaRPr i="1" sz="1200">
              <a:solidFill>
                <a:schemeClr val="dk1"/>
              </a:solidFill>
            </a:endParaRPr>
          </a:p>
        </p:txBody>
      </p:sp>
      <p:cxnSp>
        <p:nvCxnSpPr>
          <p:cNvPr id="318" name="Google Shape;318;p24"/>
          <p:cNvCxnSpPr>
            <a:stCxn id="315" idx="3"/>
            <a:endCxn id="319" idx="1"/>
          </p:cNvCxnSpPr>
          <p:nvPr/>
        </p:nvCxnSpPr>
        <p:spPr>
          <a:xfrm>
            <a:off x="4392450" y="3597150"/>
            <a:ext cx="1191600" cy="2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0" name="Google Shape;320;p24"/>
          <p:cNvCxnSpPr>
            <a:stCxn id="319" idx="3"/>
            <a:endCxn id="316" idx="1"/>
          </p:cNvCxnSpPr>
          <p:nvPr/>
        </p:nvCxnSpPr>
        <p:spPr>
          <a:xfrm flipH="1" rot="10800000">
            <a:off x="6503325" y="3597239"/>
            <a:ext cx="1296300" cy="2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21" name="Google Shape;321;p24"/>
          <p:cNvSpPr/>
          <p:nvPr/>
        </p:nvSpPr>
        <p:spPr>
          <a:xfrm>
            <a:off x="1607400" y="2551097"/>
            <a:ext cx="11901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607400" y="3358922"/>
            <a:ext cx="11301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607400" y="4009850"/>
            <a:ext cx="15831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607400" y="3687722"/>
            <a:ext cx="14634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607400" y="4331975"/>
            <a:ext cx="11301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53275" y="3628475"/>
            <a:ext cx="124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일자 (STRING)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"20231231"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327" name="Google Shape;327;p24"/>
          <p:cNvCxnSpPr>
            <a:stCxn id="326" idx="3"/>
            <a:endCxn id="321" idx="1"/>
          </p:cNvCxnSpPr>
          <p:nvPr/>
        </p:nvCxnSpPr>
        <p:spPr>
          <a:xfrm flipH="1" rot="10800000">
            <a:off x="1298875" y="2634425"/>
            <a:ext cx="308400" cy="1136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8" name="Google Shape;328;p24"/>
          <p:cNvCxnSpPr>
            <a:stCxn id="326" idx="3"/>
            <a:endCxn id="322" idx="1"/>
          </p:cNvCxnSpPr>
          <p:nvPr/>
        </p:nvCxnSpPr>
        <p:spPr>
          <a:xfrm flipH="1" rot="10800000">
            <a:off x="1298875" y="3442325"/>
            <a:ext cx="308400" cy="3288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9" name="Google Shape;329;p24"/>
          <p:cNvCxnSpPr>
            <a:stCxn id="326" idx="3"/>
            <a:endCxn id="324" idx="1"/>
          </p:cNvCxnSpPr>
          <p:nvPr/>
        </p:nvCxnSpPr>
        <p:spPr>
          <a:xfrm>
            <a:off x="1298875" y="3771125"/>
            <a:ext cx="30840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30" name="Google Shape;330;p24"/>
          <p:cNvCxnSpPr>
            <a:stCxn id="326" idx="3"/>
            <a:endCxn id="323" idx="1"/>
          </p:cNvCxnSpPr>
          <p:nvPr/>
        </p:nvCxnSpPr>
        <p:spPr>
          <a:xfrm>
            <a:off x="1298875" y="3771125"/>
            <a:ext cx="308400" cy="3222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31" name="Google Shape;331;p24"/>
          <p:cNvCxnSpPr>
            <a:stCxn id="326" idx="3"/>
            <a:endCxn id="325" idx="1"/>
          </p:cNvCxnSpPr>
          <p:nvPr/>
        </p:nvCxnSpPr>
        <p:spPr>
          <a:xfrm>
            <a:off x="1298875" y="3771125"/>
            <a:ext cx="308400" cy="6444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32" name="Google Shape;332;p24"/>
          <p:cNvSpPr/>
          <p:nvPr/>
        </p:nvSpPr>
        <p:spPr>
          <a:xfrm>
            <a:off x="8174200" y="2564425"/>
            <a:ext cx="10617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8174200" y="3382275"/>
            <a:ext cx="10068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8174200" y="3702675"/>
            <a:ext cx="13260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8174200" y="4023075"/>
            <a:ext cx="14634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8174200" y="4343475"/>
            <a:ext cx="10068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10946400" y="3525713"/>
            <a:ext cx="124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일자 (DATE)</a:t>
            </a:r>
            <a:br>
              <a:rPr b="1" lang="en-US" sz="1200">
                <a:solidFill>
                  <a:schemeClr val="dk1"/>
                </a:solidFill>
              </a:rPr>
            </a:br>
            <a:r>
              <a:rPr b="1" lang="en-US" sz="1200">
                <a:solidFill>
                  <a:schemeClr val="dk1"/>
                </a:solidFill>
              </a:rPr>
              <a:t>2023/12/31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338" name="Google Shape;338;p24"/>
          <p:cNvCxnSpPr>
            <a:stCxn id="337" idx="1"/>
            <a:endCxn id="332" idx="3"/>
          </p:cNvCxnSpPr>
          <p:nvPr/>
        </p:nvCxnSpPr>
        <p:spPr>
          <a:xfrm rot="10800000">
            <a:off x="9235800" y="2647763"/>
            <a:ext cx="1710600" cy="10206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39" name="Google Shape;339;p24"/>
          <p:cNvCxnSpPr>
            <a:stCxn id="337" idx="1"/>
            <a:endCxn id="333" idx="3"/>
          </p:cNvCxnSpPr>
          <p:nvPr/>
        </p:nvCxnSpPr>
        <p:spPr>
          <a:xfrm rot="10800000">
            <a:off x="9180900" y="3465563"/>
            <a:ext cx="1765500" cy="2028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0" name="Google Shape;340;p24"/>
          <p:cNvCxnSpPr>
            <a:stCxn id="337" idx="1"/>
            <a:endCxn id="334" idx="3"/>
          </p:cNvCxnSpPr>
          <p:nvPr/>
        </p:nvCxnSpPr>
        <p:spPr>
          <a:xfrm flipH="1">
            <a:off x="9500100" y="3668363"/>
            <a:ext cx="1446300" cy="1176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1" name="Google Shape;341;p24"/>
          <p:cNvCxnSpPr>
            <a:stCxn id="337" idx="1"/>
            <a:endCxn id="335" idx="3"/>
          </p:cNvCxnSpPr>
          <p:nvPr/>
        </p:nvCxnSpPr>
        <p:spPr>
          <a:xfrm flipH="1">
            <a:off x="9637500" y="3668363"/>
            <a:ext cx="1308900" cy="4380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2" name="Google Shape;342;p24"/>
          <p:cNvCxnSpPr>
            <a:stCxn id="337" idx="1"/>
            <a:endCxn id="336" idx="3"/>
          </p:cNvCxnSpPr>
          <p:nvPr/>
        </p:nvCxnSpPr>
        <p:spPr>
          <a:xfrm flipH="1">
            <a:off x="9180900" y="3668363"/>
            <a:ext cx="1765500" cy="7584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319" name="Google Shape;3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00" y="2985464"/>
            <a:ext cx="919425" cy="1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/>
          <p:nvPr/>
        </p:nvSpPr>
        <p:spPr>
          <a:xfrm>
            <a:off x="7234750" y="1640975"/>
            <a:ext cx="4604400" cy="2493300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2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-3) Raw → Transformed (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파티셔닝 및 데이터 저장 방식 변환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)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325975" y="757000"/>
            <a:ext cx="10085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3</a:t>
            </a:r>
            <a:r>
              <a:rPr b="1" lang="en-US" sz="1200">
                <a:solidFill>
                  <a:schemeClr val="dk1"/>
                </a:solidFill>
              </a:rPr>
              <a:t>.      </a:t>
            </a:r>
            <a:r>
              <a:rPr b="1" lang="en-US" sz="1200">
                <a:solidFill>
                  <a:schemeClr val="dk1"/>
                </a:solidFill>
              </a:rPr>
              <a:t>파티셔닝 및 데이터 저장 방식 변환</a:t>
            </a:r>
            <a:endParaRPr b="1" sz="1200">
              <a:solidFill>
                <a:schemeClr val="dk1"/>
              </a:solidFill>
            </a:endParaRPr>
          </a:p>
        </p:txBody>
      </p:sp>
      <p:grpSp>
        <p:nvGrpSpPr>
          <p:cNvPr id="350" name="Google Shape;350;p25"/>
          <p:cNvGrpSpPr/>
          <p:nvPr/>
        </p:nvGrpSpPr>
        <p:grpSpPr>
          <a:xfrm>
            <a:off x="859675" y="2708419"/>
            <a:ext cx="3936851" cy="381875"/>
            <a:chOff x="744750" y="2308973"/>
            <a:chExt cx="3936851" cy="381875"/>
          </a:xfrm>
        </p:grpSpPr>
        <p:pic>
          <p:nvPicPr>
            <p:cNvPr id="351" name="Google Shape;35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750" y="2308973"/>
              <a:ext cx="2660500" cy="381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2" name="Google Shape;352;p25"/>
            <p:cNvGrpSpPr/>
            <p:nvPr/>
          </p:nvGrpSpPr>
          <p:grpSpPr>
            <a:xfrm>
              <a:off x="3433287" y="2334089"/>
              <a:ext cx="1248315" cy="321417"/>
              <a:chOff x="5392100" y="1746675"/>
              <a:chExt cx="1868175" cy="481020"/>
            </a:xfrm>
          </p:grpSpPr>
          <p:pic>
            <p:nvPicPr>
              <p:cNvPr id="353" name="Google Shape;353;p25"/>
              <p:cNvPicPr preferRelativeResize="0"/>
              <p:nvPr/>
            </p:nvPicPr>
            <p:blipFill rotWithShape="1">
              <a:blip r:embed="rId4">
                <a:alphaModFix/>
              </a:blip>
              <a:srcRect b="30025" l="11209" r="11855" t="0"/>
              <a:stretch/>
            </p:blipFill>
            <p:spPr>
              <a:xfrm>
                <a:off x="6043850" y="1746675"/>
                <a:ext cx="1216425" cy="406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92100" y="1751445"/>
                <a:ext cx="6096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5" name="Google Shape;355;p25"/>
          <p:cNvSpPr txBox="1"/>
          <p:nvPr/>
        </p:nvSpPr>
        <p:spPr>
          <a:xfrm>
            <a:off x="2290075" y="2255235"/>
            <a:ext cx="1303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Raw Data </a:t>
            </a:r>
            <a:r>
              <a:rPr lang="en-US" sz="1200">
                <a:solidFill>
                  <a:schemeClr val="dk1"/>
                </a:solidFill>
              </a:rPr>
              <a:t>(.csv)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8601873" y="1231577"/>
            <a:ext cx="240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Transformed Data </a:t>
            </a:r>
            <a:r>
              <a:rPr lang="en-US" sz="1200">
                <a:solidFill>
                  <a:schemeClr val="dk1"/>
                </a:solidFill>
              </a:rPr>
              <a:t>(.parquet)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050" y="1999031"/>
            <a:ext cx="996900" cy="18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2489" y="2188524"/>
            <a:ext cx="1044667" cy="18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67847" y="2380186"/>
            <a:ext cx="888376" cy="1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7349" y="1705661"/>
            <a:ext cx="1033343" cy="23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7225" y="2275514"/>
            <a:ext cx="919425" cy="12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1945" y="2544791"/>
            <a:ext cx="2237260" cy="345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25"/>
          <p:cNvGrpSpPr/>
          <p:nvPr/>
        </p:nvGrpSpPr>
        <p:grpSpPr>
          <a:xfrm>
            <a:off x="9601951" y="2884041"/>
            <a:ext cx="966161" cy="303783"/>
            <a:chOff x="3567887" y="4322151"/>
            <a:chExt cx="1012005" cy="318230"/>
          </a:xfrm>
        </p:grpSpPr>
        <p:pic>
          <p:nvPicPr>
            <p:cNvPr id="364" name="Google Shape;36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7887" y="4322151"/>
              <a:ext cx="407335" cy="318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54975" y="4331884"/>
              <a:ext cx="624917" cy="279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6" name="Google Shape;366;p25"/>
          <p:cNvCxnSpPr>
            <a:stCxn id="367" idx="3"/>
            <a:endCxn id="361" idx="1"/>
          </p:cNvCxnSpPr>
          <p:nvPr/>
        </p:nvCxnSpPr>
        <p:spPr>
          <a:xfrm>
            <a:off x="4823578" y="2888485"/>
            <a:ext cx="773700" cy="15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68" name="Google Shape;368;p25"/>
          <p:cNvCxnSpPr>
            <a:stCxn id="361" idx="3"/>
            <a:endCxn id="347" idx="1"/>
          </p:cNvCxnSpPr>
          <p:nvPr/>
        </p:nvCxnSpPr>
        <p:spPr>
          <a:xfrm flipH="1" rot="10800000">
            <a:off x="6516650" y="2887589"/>
            <a:ext cx="718200" cy="24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pSp>
        <p:nvGrpSpPr>
          <p:cNvPr id="369" name="Google Shape;369;p25"/>
          <p:cNvGrpSpPr/>
          <p:nvPr/>
        </p:nvGrpSpPr>
        <p:grpSpPr>
          <a:xfrm>
            <a:off x="4895060" y="4226375"/>
            <a:ext cx="2401890" cy="1110900"/>
            <a:chOff x="5134847" y="4514175"/>
            <a:chExt cx="2401890" cy="1110900"/>
          </a:xfrm>
        </p:grpSpPr>
        <p:sp>
          <p:nvSpPr>
            <p:cNvPr id="370" name="Google Shape;370;p25"/>
            <p:cNvSpPr txBox="1"/>
            <p:nvPr/>
          </p:nvSpPr>
          <p:spPr>
            <a:xfrm>
              <a:off x="5800938" y="4514175"/>
              <a:ext cx="1735800" cy="11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</a:rPr>
                <a:t>SELECT * 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</a:rPr>
                <a:t>FROM </a:t>
              </a:r>
              <a:r>
                <a:rPr lang="en-US" sz="1100">
                  <a:solidFill>
                    <a:srgbClr val="38761D"/>
                  </a:solidFill>
                </a:rPr>
                <a:t>rw_seoul_rescue</a:t>
              </a:r>
              <a:r>
                <a:rPr lang="en-US" sz="1100">
                  <a:solidFill>
                    <a:schemeClr val="dk1"/>
                  </a:solidFill>
                </a:rPr>
                <a:t> 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sz="1100">
                  <a:solidFill>
                    <a:srgbClr val="38761D"/>
                  </a:solidFill>
                </a:rPr>
                <a:t>where</a:t>
              </a:r>
              <a:r>
                <a:rPr lang="en-US" sz="1100">
                  <a:solidFill>
                    <a:schemeClr val="dk1"/>
                  </a:solidFill>
                </a:rPr>
                <a:t> dclr_yr = </a:t>
              </a:r>
              <a:r>
                <a:rPr lang="en-US" sz="1100">
                  <a:solidFill>
                    <a:srgbClr val="38761D"/>
                  </a:solidFill>
                </a:rPr>
                <a:t>'2021'</a:t>
              </a:r>
              <a:r>
                <a:rPr lang="en-US" sz="1100">
                  <a:solidFill>
                    <a:schemeClr val="dk1"/>
                  </a:solidFill>
                </a:rPr>
                <a:t>;</a:t>
              </a:r>
              <a:endParaRPr sz="1100">
                <a:solidFill>
                  <a:schemeClr val="dk1"/>
                </a:solidFill>
              </a:endParaRPr>
            </a:p>
          </p:txBody>
        </p:sp>
        <p:pic>
          <p:nvPicPr>
            <p:cNvPr id="371" name="Google Shape;371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34847" y="4792408"/>
              <a:ext cx="581200" cy="70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" name="Google Shape;372;p25"/>
          <p:cNvPicPr preferRelativeResize="0"/>
          <p:nvPr/>
        </p:nvPicPr>
        <p:blipFill rotWithShape="1">
          <a:blip r:embed="rId14">
            <a:alphaModFix/>
          </a:blip>
          <a:srcRect b="0" l="66955" r="0" t="0"/>
          <a:stretch/>
        </p:blipFill>
        <p:spPr>
          <a:xfrm>
            <a:off x="8293982" y="4685150"/>
            <a:ext cx="1516851" cy="2007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25"/>
          <p:cNvSpPr txBox="1"/>
          <p:nvPr/>
        </p:nvSpPr>
        <p:spPr>
          <a:xfrm>
            <a:off x="5712375" y="1711463"/>
            <a:ext cx="919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C0C0C"/>
                </a:solidFill>
              </a:rPr>
              <a:t>"</a:t>
            </a:r>
            <a:r>
              <a:rPr i="1" lang="en-US" sz="1100">
                <a:solidFill>
                  <a:schemeClr val="dk1"/>
                </a:solidFill>
              </a:rPr>
              <a:t>dclr_yr</a:t>
            </a:r>
            <a:r>
              <a:rPr i="1" lang="en-US" sz="1200">
                <a:solidFill>
                  <a:srgbClr val="0C0C0C"/>
                </a:solidFill>
              </a:rPr>
              <a:t>"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C0C0C"/>
                </a:solidFill>
              </a:rPr>
              <a:t>"</a:t>
            </a:r>
            <a:r>
              <a:rPr i="1" lang="en-US" sz="1100">
                <a:solidFill>
                  <a:schemeClr val="dk1"/>
                </a:solidFill>
              </a:rPr>
              <a:t>dclr_mnth</a:t>
            </a:r>
            <a:r>
              <a:rPr i="1" lang="en-US" sz="1200">
                <a:solidFill>
                  <a:srgbClr val="0C0C0C"/>
                </a:solidFill>
              </a:rPr>
              <a:t>"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C0C0C"/>
                </a:solidFill>
              </a:rPr>
              <a:t>"</a:t>
            </a:r>
            <a:r>
              <a:rPr i="1" lang="en-US" sz="1100">
                <a:solidFill>
                  <a:schemeClr val="dk1"/>
                </a:solidFill>
              </a:rPr>
              <a:t>dclr_day</a:t>
            </a:r>
            <a:r>
              <a:rPr i="1" lang="en-US" sz="1200">
                <a:solidFill>
                  <a:srgbClr val="0C0C0C"/>
                </a:solidFill>
              </a:rPr>
              <a:t>"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15">
            <a:alphaModFix/>
          </a:blip>
          <a:srcRect b="0" l="65316" r="0" t="0"/>
          <a:stretch/>
        </p:blipFill>
        <p:spPr>
          <a:xfrm>
            <a:off x="2290075" y="4753711"/>
            <a:ext cx="1607950" cy="215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5" name="Google Shape;375;p25"/>
          <p:cNvCxnSpPr>
            <a:stCxn id="371" idx="1"/>
            <a:endCxn id="374" idx="3"/>
          </p:cNvCxnSpPr>
          <p:nvPr/>
        </p:nvCxnSpPr>
        <p:spPr>
          <a:xfrm flipH="1">
            <a:off x="3898160" y="4856853"/>
            <a:ext cx="996900" cy="45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76" name="Google Shape;376;p25"/>
          <p:cNvCxnSpPr>
            <a:stCxn id="370" idx="3"/>
            <a:endCxn id="372" idx="1"/>
          </p:cNvCxnSpPr>
          <p:nvPr/>
        </p:nvCxnSpPr>
        <p:spPr>
          <a:xfrm>
            <a:off x="7296950" y="4781825"/>
            <a:ext cx="996900" cy="36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77" name="Google Shape;377;p25"/>
          <p:cNvSpPr/>
          <p:nvPr/>
        </p:nvSpPr>
        <p:spPr>
          <a:xfrm>
            <a:off x="5815463" y="5849550"/>
            <a:ext cx="561094" cy="166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&gt; 40배</a:t>
            </a:r>
          </a:p>
        </p:txBody>
      </p:sp>
      <p:sp>
        <p:nvSpPr>
          <p:cNvPr id="378" name="Google Shape;378;p25"/>
          <p:cNvSpPr/>
          <p:nvPr/>
        </p:nvSpPr>
        <p:spPr>
          <a:xfrm>
            <a:off x="5250000" y="5468000"/>
            <a:ext cx="1692017" cy="231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스캔된 데이터 양</a:t>
            </a:r>
          </a:p>
        </p:txBody>
      </p:sp>
      <p:sp>
        <p:nvSpPr>
          <p:cNvPr id="379" name="Google Shape;379;p25"/>
          <p:cNvSpPr/>
          <p:nvPr/>
        </p:nvSpPr>
        <p:spPr>
          <a:xfrm>
            <a:off x="3188150" y="4638460"/>
            <a:ext cx="7437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9167325" y="4594588"/>
            <a:ext cx="643500" cy="38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6180782" y="4226387"/>
            <a:ext cx="32532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Partitioned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2843926" y="4331199"/>
            <a:ext cx="32532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Raw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786478" y="2634085"/>
            <a:ext cx="4037100" cy="508800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4672318">
            <a:off x="2861025" y="3709850"/>
            <a:ext cx="1027506" cy="30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6482983">
            <a:off x="9441397" y="4266491"/>
            <a:ext cx="359209" cy="21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775407" y="1398696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58" name="Google Shape;58;p8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8"/>
          <p:cNvSpPr txBox="1"/>
          <p:nvPr/>
        </p:nvSpPr>
        <p:spPr>
          <a:xfrm>
            <a:off x="4897475" y="1769575"/>
            <a:ext cx="4750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001. </a:t>
            </a:r>
            <a:r>
              <a:rPr b="1" lang="en-US" sz="1800">
                <a:solidFill>
                  <a:schemeClr val="dk1"/>
                </a:solidFill>
              </a:rPr>
              <a:t>팀 소개 및 R&amp;R</a:t>
            </a:r>
            <a:endParaRPr b="1" i="0" sz="18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8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Cloud9 구성원 소개</a:t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4897475" y="3177301"/>
            <a:ext cx="47505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002. </a:t>
            </a:r>
            <a:r>
              <a:rPr b="1" lang="en-US" sz="1800">
                <a:solidFill>
                  <a:schemeClr val="dk1"/>
                </a:solidFill>
              </a:rPr>
              <a:t>프로젝트 주제</a:t>
            </a:r>
            <a:endParaRPr b="1" i="0" sz="18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9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주제 선정 배경</a:t>
            </a:r>
            <a:endParaRPr b="0" i="0" sz="12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프로젝트 주제 설명 및 목표</a:t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4897475" y="4839125"/>
            <a:ext cx="47505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003. </a:t>
            </a:r>
            <a:r>
              <a:rPr b="1" lang="en-US" sz="18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데이터 아키텍처</a:t>
            </a:r>
            <a:endParaRPr b="1" i="0" sz="18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    </a:t>
            </a: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-  </a:t>
            </a: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배치 (Batch)</a:t>
            </a:r>
            <a:endParaRPr sz="12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    -  실시간 (Real-time)</a:t>
            </a:r>
            <a:endParaRPr sz="12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3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) Transformed → Mart (incident_report, incident_time)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3884300" y="1411850"/>
            <a:ext cx="609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1728098" y="1087750"/>
            <a:ext cx="240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Transformed Data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8175723" y="1118050"/>
            <a:ext cx="240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Mart Data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 b="64695" l="0" r="0" t="0"/>
          <a:stretch/>
        </p:blipFill>
        <p:spPr>
          <a:xfrm>
            <a:off x="1819313" y="1795750"/>
            <a:ext cx="2219325" cy="14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450" y="1819150"/>
            <a:ext cx="3314700" cy="139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26"/>
          <p:cNvCxnSpPr>
            <a:stCxn id="393" idx="3"/>
          </p:cNvCxnSpPr>
          <p:nvPr/>
        </p:nvCxnSpPr>
        <p:spPr>
          <a:xfrm>
            <a:off x="4038638" y="2496888"/>
            <a:ext cx="1541400" cy="2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6" name="Google Shape;396;p26"/>
          <p:cNvCxnSpPr/>
          <p:nvPr/>
        </p:nvCxnSpPr>
        <p:spPr>
          <a:xfrm flipH="1" rot="10800000">
            <a:off x="6620150" y="2496475"/>
            <a:ext cx="815100" cy="27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7" name="Google Shape;397;p26"/>
          <p:cNvCxnSpPr/>
          <p:nvPr/>
        </p:nvCxnSpPr>
        <p:spPr>
          <a:xfrm flipH="1" rot="10800000">
            <a:off x="4924625" y="3040075"/>
            <a:ext cx="662100" cy="11685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8" name="Google Shape;398;p26"/>
          <p:cNvCxnSpPr/>
          <p:nvPr/>
        </p:nvCxnSpPr>
        <p:spPr>
          <a:xfrm>
            <a:off x="6627137" y="3046575"/>
            <a:ext cx="533400" cy="102000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99" name="Google Shape;399;p26"/>
          <p:cNvSpPr txBox="1"/>
          <p:nvPr/>
        </p:nvSpPr>
        <p:spPr>
          <a:xfrm>
            <a:off x="1728088" y="3240000"/>
            <a:ext cx="240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50">
                <a:solidFill>
                  <a:schemeClr val="dk1"/>
                </a:solidFill>
              </a:rPr>
              <a:t>GRS80 좌표계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8175725" y="3240100"/>
            <a:ext cx="240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50">
                <a:solidFill>
                  <a:schemeClr val="dk1"/>
                </a:solidFill>
              </a:rPr>
              <a:t>위·경도 좌표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01" name="Google Shape;4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075" y="2306379"/>
            <a:ext cx="815825" cy="1090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6"/>
          <p:cNvGrpSpPr/>
          <p:nvPr/>
        </p:nvGrpSpPr>
        <p:grpSpPr>
          <a:xfrm>
            <a:off x="578000" y="4353000"/>
            <a:ext cx="4848712" cy="1390650"/>
            <a:chOff x="564500" y="4236775"/>
            <a:chExt cx="4848712" cy="1390650"/>
          </a:xfrm>
        </p:grpSpPr>
        <p:sp>
          <p:nvSpPr>
            <p:cNvPr id="403" name="Google Shape;403;p26"/>
            <p:cNvSpPr txBox="1"/>
            <p:nvPr/>
          </p:nvSpPr>
          <p:spPr>
            <a:xfrm>
              <a:off x="1849712" y="4713950"/>
              <a:ext cx="1905000" cy="5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sz="2700">
                  <a:solidFill>
                    <a:schemeClr val="dk1"/>
                  </a:solidFill>
                </a:rPr>
                <a:t>+</a:t>
              </a:r>
              <a:endParaRPr sz="2700">
                <a:solidFill>
                  <a:schemeClr val="dk1"/>
                </a:solidFill>
              </a:endParaRPr>
            </a:p>
          </p:txBody>
        </p:sp>
        <p:pic>
          <p:nvPicPr>
            <p:cNvPr id="404" name="Google Shape;40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4500" y="4236775"/>
              <a:ext cx="1962150" cy="139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65287" y="4247064"/>
              <a:ext cx="2447925" cy="134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0775" y="4334875"/>
            <a:ext cx="52387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6"/>
          <p:cNvSpPr/>
          <p:nvPr/>
        </p:nvSpPr>
        <p:spPr>
          <a:xfrm>
            <a:off x="10706825" y="4271950"/>
            <a:ext cx="1412700" cy="140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6"/>
          <p:cNvSpPr txBox="1"/>
          <p:nvPr/>
        </p:nvSpPr>
        <p:spPr>
          <a:xfrm>
            <a:off x="2176750" y="5790525"/>
            <a:ext cx="1504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50">
                <a:solidFill>
                  <a:schemeClr val="dk1"/>
                </a:solidFill>
              </a:rPr>
              <a:t>신고시각, 현장도착시각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8455625" y="5707925"/>
            <a:ext cx="2251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50">
                <a:solidFill>
                  <a:schemeClr val="dk1"/>
                </a:solidFill>
              </a:rPr>
              <a:t>TIMESTAMP로 변환, 출동 소요 시간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배치 파이프라인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4) 시연영상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3884300" y="1411850"/>
            <a:ext cx="609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16" name="Google Shape;416;p27" title="배치_시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675" y="896475"/>
            <a:ext cx="9668626" cy="53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000"/>
              <a:t>3-2. 데이터 아키텍처</a:t>
            </a:r>
            <a:endParaRPr b="1" sz="3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959"/>
          </a:p>
        </p:txBody>
      </p:sp>
      <p:sp>
        <p:nvSpPr>
          <p:cNvPr id="422" name="Google Shape;422;p28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실시간 파이프라인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</a:t>
            </a:r>
            <a:r>
              <a:rPr lang="en-US">
                <a:solidFill>
                  <a:srgbClr val="262626"/>
                </a:solidFill>
              </a:rPr>
              <a:t>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전체 아키텍처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63" y="2936550"/>
            <a:ext cx="1657393" cy="4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9"/>
          <p:cNvSpPr/>
          <p:nvPr/>
        </p:nvSpPr>
        <p:spPr>
          <a:xfrm>
            <a:off x="244525" y="2774600"/>
            <a:ext cx="2104800" cy="761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100" y="2229725"/>
            <a:ext cx="703550" cy="85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500" y="3763667"/>
            <a:ext cx="703550" cy="84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400" y="2215125"/>
            <a:ext cx="862253" cy="8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400" y="3763680"/>
            <a:ext cx="862250" cy="82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725" y="2291727"/>
            <a:ext cx="799550" cy="88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8775" y="3769613"/>
            <a:ext cx="987444" cy="8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6626" y="3016162"/>
            <a:ext cx="799550" cy="91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9025" y="4417425"/>
            <a:ext cx="703550" cy="8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93855" y="3016150"/>
            <a:ext cx="753895" cy="9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98526" y="3016175"/>
            <a:ext cx="753900" cy="91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75700" y="4387650"/>
            <a:ext cx="799550" cy="105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65675" y="3536000"/>
            <a:ext cx="1171025" cy="94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9"/>
          <p:cNvCxnSpPr/>
          <p:nvPr/>
        </p:nvCxnSpPr>
        <p:spPr>
          <a:xfrm>
            <a:off x="2370139" y="3350596"/>
            <a:ext cx="627000" cy="51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3" name="Google Shape;443;p29"/>
          <p:cNvCxnSpPr/>
          <p:nvPr/>
        </p:nvCxnSpPr>
        <p:spPr>
          <a:xfrm flipH="1" rot="10800000">
            <a:off x="2349314" y="2663471"/>
            <a:ext cx="641100" cy="508500"/>
          </a:xfrm>
          <a:prstGeom prst="bentConnector3">
            <a:avLst>
              <a:gd fmla="val 540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4" name="Google Shape;444;p29"/>
          <p:cNvSpPr/>
          <p:nvPr/>
        </p:nvSpPr>
        <p:spPr>
          <a:xfrm>
            <a:off x="3109313" y="2025075"/>
            <a:ext cx="2125500" cy="126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3109313" y="3555813"/>
            <a:ext cx="2125500" cy="126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29"/>
          <p:cNvCxnSpPr/>
          <p:nvPr/>
        </p:nvCxnSpPr>
        <p:spPr>
          <a:xfrm>
            <a:off x="5332487" y="2655837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47" name="Google Shape;447;p29"/>
          <p:cNvCxnSpPr/>
          <p:nvPr/>
        </p:nvCxnSpPr>
        <p:spPr>
          <a:xfrm>
            <a:off x="5332487" y="4125387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48" name="Google Shape;448;p29"/>
          <p:cNvSpPr txBox="1"/>
          <p:nvPr/>
        </p:nvSpPr>
        <p:spPr>
          <a:xfrm>
            <a:off x="3109325" y="1674325"/>
            <a:ext cx="18912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실시간 교통량 수집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9" name="Google Shape;44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44263" y="3939650"/>
            <a:ext cx="478775" cy="65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64425" y="2049725"/>
            <a:ext cx="438450" cy="5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 txBox="1"/>
          <p:nvPr/>
        </p:nvSpPr>
        <p:spPr>
          <a:xfrm>
            <a:off x="3109325" y="481792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실시간 </a:t>
            </a:r>
            <a:r>
              <a:rPr lang="en-US">
                <a:solidFill>
                  <a:schemeClr val="dk1"/>
                </a:solidFill>
              </a:rPr>
              <a:t>돌발사고 수집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2" name="Google Shape;452;p29"/>
          <p:cNvCxnSpPr/>
          <p:nvPr/>
        </p:nvCxnSpPr>
        <p:spPr>
          <a:xfrm>
            <a:off x="6549739" y="2729096"/>
            <a:ext cx="627000" cy="51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3" name="Google Shape;453;p29"/>
          <p:cNvCxnSpPr/>
          <p:nvPr/>
        </p:nvCxnSpPr>
        <p:spPr>
          <a:xfrm flipH="1" rot="10800000">
            <a:off x="6535639" y="3616871"/>
            <a:ext cx="641100" cy="508500"/>
          </a:xfrm>
          <a:prstGeom prst="bentConnector3">
            <a:avLst>
              <a:gd fmla="val 540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4" name="Google Shape;454;p29"/>
          <p:cNvCxnSpPr>
            <a:endCxn id="437" idx="1"/>
          </p:cNvCxnSpPr>
          <p:nvPr/>
        </p:nvCxnSpPr>
        <p:spPr>
          <a:xfrm>
            <a:off x="6549625" y="4265724"/>
            <a:ext cx="2069400" cy="57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5" name="Google Shape;455;p29"/>
          <p:cNvSpPr/>
          <p:nvPr/>
        </p:nvSpPr>
        <p:spPr>
          <a:xfrm>
            <a:off x="5514075" y="2083600"/>
            <a:ext cx="1255800" cy="2734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5855025" y="1707600"/>
            <a:ext cx="573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변환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7343825" y="2580800"/>
            <a:ext cx="573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적재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9232100" y="2557775"/>
            <a:ext cx="573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소비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8325075" y="2904825"/>
            <a:ext cx="2314500" cy="25179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29"/>
          <p:cNvCxnSpPr/>
          <p:nvPr/>
        </p:nvCxnSpPr>
        <p:spPr>
          <a:xfrm flipH="1" rot="10800000">
            <a:off x="9324075" y="3429300"/>
            <a:ext cx="305400" cy="12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1" name="Google Shape;461;p29"/>
          <p:cNvCxnSpPr/>
          <p:nvPr/>
        </p:nvCxnSpPr>
        <p:spPr>
          <a:xfrm>
            <a:off x="9347762" y="4817937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2" name="Google Shape;462;p29"/>
          <p:cNvCxnSpPr/>
          <p:nvPr/>
        </p:nvCxnSpPr>
        <p:spPr>
          <a:xfrm>
            <a:off x="10707137" y="4064812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3" name="Google Shape;463;p29"/>
          <p:cNvCxnSpPr/>
          <p:nvPr/>
        </p:nvCxnSpPr>
        <p:spPr>
          <a:xfrm>
            <a:off x="4037187" y="2580812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4" name="Google Shape;464;p29"/>
          <p:cNvCxnSpPr/>
          <p:nvPr/>
        </p:nvCxnSpPr>
        <p:spPr>
          <a:xfrm>
            <a:off x="4047262" y="4125387"/>
            <a:ext cx="342600" cy="6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65" name="Google Shape;465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593850" y="1471775"/>
            <a:ext cx="640401" cy="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32050" y="1421838"/>
            <a:ext cx="641100" cy="7770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29"/>
          <p:cNvCxnSpPr/>
          <p:nvPr/>
        </p:nvCxnSpPr>
        <p:spPr>
          <a:xfrm>
            <a:off x="8053413" y="3427350"/>
            <a:ext cx="523200" cy="33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8" name="Google Shape;468;p29"/>
          <p:cNvCxnSpPr/>
          <p:nvPr/>
        </p:nvCxnSpPr>
        <p:spPr>
          <a:xfrm rot="10800000">
            <a:off x="9289300" y="1852738"/>
            <a:ext cx="587700" cy="24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9" name="Google Shape;469;p29"/>
          <p:cNvCxnSpPr/>
          <p:nvPr/>
        </p:nvCxnSpPr>
        <p:spPr>
          <a:xfrm>
            <a:off x="8969025" y="2394875"/>
            <a:ext cx="600" cy="6741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70" name="Google Shape;470;p29"/>
          <p:cNvSpPr txBox="1"/>
          <p:nvPr/>
        </p:nvSpPr>
        <p:spPr>
          <a:xfrm>
            <a:off x="8941150" y="1124725"/>
            <a:ext cx="128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Add partition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API를 활용한 데이터 수집 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76" name="Google Shape;4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" y="1110800"/>
            <a:ext cx="7621724" cy="50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0"/>
          <p:cNvSpPr txBox="1"/>
          <p:nvPr/>
        </p:nvSpPr>
        <p:spPr>
          <a:xfrm>
            <a:off x="1190975" y="844225"/>
            <a:ext cx="13089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</a:rPr>
              <a:t>실시간 돌발사고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3631850" y="830100"/>
            <a:ext cx="1184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761D"/>
                </a:solidFill>
              </a:rPr>
              <a:t>도로, 지역정보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479" name="Google Shape;479;p30"/>
          <p:cNvSpPr txBox="1"/>
          <p:nvPr/>
        </p:nvSpPr>
        <p:spPr>
          <a:xfrm>
            <a:off x="5948225" y="844225"/>
            <a:ext cx="13545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155CC"/>
                </a:solidFill>
              </a:rPr>
              <a:t>실시간 교통량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480" name="Google Shape;480;p30"/>
          <p:cNvSpPr txBox="1"/>
          <p:nvPr>
            <p:ph idx="4294967295" type="subTitle"/>
          </p:nvPr>
        </p:nvSpPr>
        <p:spPr>
          <a:xfrm>
            <a:off x="8254100" y="1005000"/>
            <a:ext cx="3609900" cy="4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b="1" lang="en-US" sz="1400">
                <a:solidFill>
                  <a:srgbClr val="FF0000"/>
                </a:solidFill>
              </a:rPr>
              <a:t>실시간 돌발사고</a:t>
            </a:r>
            <a:endParaRPr b="1" sz="14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1분마다 Lambda를 통해 호출하여 발생한 사고에 대한 유형 및 정보 수집</a:t>
            </a:r>
            <a:endParaRPr sz="1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8761D"/>
                </a:solidFill>
              </a:rPr>
              <a:t>도로, 지역정보</a:t>
            </a:r>
            <a:endParaRPr b="1" sz="1400">
              <a:solidFill>
                <a:srgbClr val="38761D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3년에 1번 바뀌는 정적 데이터로, Reverse Geocoding으로 자세한 지역구 정보를 S3에 저장 후 Join 해서 활용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155CC"/>
                </a:solidFill>
              </a:rPr>
              <a:t>실시간 교통량</a:t>
            </a:r>
            <a:endParaRPr b="1" sz="1400">
              <a:solidFill>
                <a:srgbClr val="1155CC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1시간마다 Lambda를 통해 지역의 차량 속도 및 유입, 유출량을 수집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</a:t>
            </a:r>
            <a:r>
              <a:rPr lang="en-US">
                <a:solidFill>
                  <a:srgbClr val="262626"/>
                </a:solidFill>
              </a:rPr>
              <a:t>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변환 및 적재(교통량)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86" name="Google Shape;4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5" y="2061700"/>
            <a:ext cx="2334990" cy="157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686" y="2061709"/>
            <a:ext cx="2173815" cy="128914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1"/>
          <p:cNvSpPr txBox="1"/>
          <p:nvPr/>
        </p:nvSpPr>
        <p:spPr>
          <a:xfrm>
            <a:off x="1272450" y="3831075"/>
            <a:ext cx="298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Datastream 교통량 json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489" name="Google Shape;4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175" y="1920275"/>
            <a:ext cx="1784050" cy="1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 txBox="1"/>
          <p:nvPr/>
        </p:nvSpPr>
        <p:spPr>
          <a:xfrm>
            <a:off x="8340075" y="4042175"/>
            <a:ext cx="36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년/월/일/시간/file.parquet 형태로 S3에 적재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1" name="Google Shape;4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8251" y="1920274"/>
            <a:ext cx="1718624" cy="196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31"/>
          <p:cNvCxnSpPr/>
          <p:nvPr/>
        </p:nvCxnSpPr>
        <p:spPr>
          <a:xfrm>
            <a:off x="4883950" y="2706275"/>
            <a:ext cx="7368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93" name="Google Shape;493;p31"/>
          <p:cNvCxnSpPr/>
          <p:nvPr/>
        </p:nvCxnSpPr>
        <p:spPr>
          <a:xfrm>
            <a:off x="7817100" y="2707438"/>
            <a:ext cx="7368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94" name="Google Shape;494;p31"/>
          <p:cNvSpPr txBox="1"/>
          <p:nvPr/>
        </p:nvSpPr>
        <p:spPr>
          <a:xfrm>
            <a:off x="5273250" y="4042175"/>
            <a:ext cx="27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128mb, 5분 단위로 버퍼 적재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</a:t>
            </a:r>
            <a:r>
              <a:rPr lang="en-US">
                <a:solidFill>
                  <a:srgbClr val="262626"/>
                </a:solidFill>
              </a:rPr>
              <a:t>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변환 및 적재(돌발사고)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1808250"/>
            <a:ext cx="4442325" cy="16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2"/>
          <p:cNvSpPr txBox="1"/>
          <p:nvPr/>
        </p:nvSpPr>
        <p:spPr>
          <a:xfrm>
            <a:off x="1049250" y="3667375"/>
            <a:ext cx="284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</a:rPr>
              <a:t>Datastream </a:t>
            </a:r>
            <a:r>
              <a:rPr lang="en-US" sz="1600">
                <a:solidFill>
                  <a:srgbClr val="FF0000"/>
                </a:solidFill>
              </a:rPr>
              <a:t>돌발사고</a:t>
            </a:r>
            <a:r>
              <a:rPr lang="en-US" sz="1600">
                <a:solidFill>
                  <a:srgbClr val="FF0000"/>
                </a:solidFill>
              </a:rPr>
              <a:t> json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02" name="Google Shape;5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75" y="1957075"/>
            <a:ext cx="1752350" cy="148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32"/>
          <p:cNvCxnSpPr/>
          <p:nvPr/>
        </p:nvCxnSpPr>
        <p:spPr>
          <a:xfrm>
            <a:off x="4799725" y="2616975"/>
            <a:ext cx="7368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04" name="Google Shape;504;p32"/>
          <p:cNvSpPr txBox="1"/>
          <p:nvPr/>
        </p:nvSpPr>
        <p:spPr>
          <a:xfrm>
            <a:off x="4725300" y="3411175"/>
            <a:ext cx="33783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0C0C"/>
                </a:solidFill>
              </a:rPr>
              <a:t>UDF 좌표변환, 사고유형</a:t>
            </a:r>
            <a:endParaRPr b="1" sz="16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C0C0C"/>
                </a:solidFill>
              </a:rPr>
              <a:t>GRS80TM_X, Y → </a:t>
            </a:r>
            <a:r>
              <a:rPr b="1" lang="en-US" sz="1000">
                <a:solidFill>
                  <a:srgbClr val="0C0C0C"/>
                </a:solidFill>
              </a:rPr>
              <a:t>위도, 경도(WGS84)</a:t>
            </a:r>
            <a:endParaRPr b="1" sz="1000"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C0C0C"/>
                </a:solidFill>
              </a:rPr>
              <a:t>ACC_TYPE: “</a:t>
            </a:r>
            <a:r>
              <a:rPr b="1" lang="en-US" sz="1000">
                <a:solidFill>
                  <a:srgbClr val="FF0000"/>
                </a:solidFill>
              </a:rPr>
              <a:t>A10</a:t>
            </a:r>
            <a:r>
              <a:rPr lang="en-US" sz="1000">
                <a:solidFill>
                  <a:srgbClr val="0C0C0C"/>
                </a:solidFill>
              </a:rPr>
              <a:t>” → </a:t>
            </a:r>
            <a:r>
              <a:rPr b="1" lang="en-US" sz="1000">
                <a:solidFill>
                  <a:srgbClr val="0000FF"/>
                </a:solidFill>
              </a:rPr>
              <a:t>추돌사고</a:t>
            </a:r>
            <a:endParaRPr b="1" sz="1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C0C0C"/>
                </a:solidFill>
              </a:rPr>
              <a:t>ACC_DTYPE: “</a:t>
            </a:r>
            <a:r>
              <a:rPr b="1" lang="en-US" sz="1000">
                <a:solidFill>
                  <a:schemeClr val="accent1"/>
                </a:solidFill>
              </a:rPr>
              <a:t>10B02</a:t>
            </a:r>
            <a:r>
              <a:rPr lang="en-US" sz="1000">
                <a:solidFill>
                  <a:srgbClr val="0C0C0C"/>
                </a:solidFill>
              </a:rPr>
              <a:t>” →  </a:t>
            </a:r>
            <a:r>
              <a:rPr b="1" lang="en-US" sz="1000">
                <a:solidFill>
                  <a:srgbClr val="0000FF"/>
                </a:solidFill>
              </a:rPr>
              <a:t>차량고장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505" name="Google Shape;505;p32"/>
          <p:cNvSpPr txBox="1"/>
          <p:nvPr/>
        </p:nvSpPr>
        <p:spPr>
          <a:xfrm>
            <a:off x="8509100" y="4556150"/>
            <a:ext cx="3422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</a:rPr>
              <a:t>5분마다 사고를 집계하여 특정 유형이 </a:t>
            </a:r>
            <a:endParaRPr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</a:rPr>
              <a:t>n건 이상일 경우 SNS email</a:t>
            </a:r>
            <a:endParaRPr>
              <a:solidFill>
                <a:srgbClr val="0C0C0C"/>
              </a:solidFill>
            </a:endParaRPr>
          </a:p>
        </p:txBody>
      </p:sp>
      <p:pic>
        <p:nvPicPr>
          <p:cNvPr id="506" name="Google Shape;5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800" y="1081400"/>
            <a:ext cx="1026475" cy="11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4101" y="3369400"/>
            <a:ext cx="967877" cy="11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2"/>
          <p:cNvCxnSpPr/>
          <p:nvPr/>
        </p:nvCxnSpPr>
        <p:spPr>
          <a:xfrm flipH="1" rot="10800000">
            <a:off x="7166075" y="1577700"/>
            <a:ext cx="2128200" cy="93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32"/>
          <p:cNvSpPr txBox="1"/>
          <p:nvPr/>
        </p:nvSpPr>
        <p:spPr>
          <a:xfrm>
            <a:off x="8509100" y="2287713"/>
            <a:ext cx="3422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</a:rPr>
              <a:t>일단위로 파티션하고, 3분마다 </a:t>
            </a:r>
            <a:endParaRPr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C0C"/>
                </a:solidFill>
              </a:rPr>
              <a:t>롤오버로 새로운 파일 생성 및 커밋</a:t>
            </a:r>
            <a:endParaRPr>
              <a:solidFill>
                <a:srgbClr val="0C0C0C"/>
              </a:solidFill>
            </a:endParaRPr>
          </a:p>
        </p:txBody>
      </p:sp>
      <p:cxnSp>
        <p:nvCxnSpPr>
          <p:cNvPr id="510" name="Google Shape;510;p32"/>
          <p:cNvCxnSpPr/>
          <p:nvPr/>
        </p:nvCxnSpPr>
        <p:spPr>
          <a:xfrm>
            <a:off x="7143975" y="2729075"/>
            <a:ext cx="2172600" cy="110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</a:t>
            </a:r>
            <a:r>
              <a:rPr lang="en-US">
                <a:solidFill>
                  <a:srgbClr val="262626"/>
                </a:solidFill>
              </a:rPr>
              <a:t>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소비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62" y="1039800"/>
            <a:ext cx="5300425" cy="6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25" y="2698625"/>
            <a:ext cx="4665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375" y="2740913"/>
            <a:ext cx="4631601" cy="329146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3"/>
          <p:cNvSpPr txBox="1"/>
          <p:nvPr/>
        </p:nvSpPr>
        <p:spPr>
          <a:xfrm>
            <a:off x="781350" y="1933075"/>
            <a:ext cx="4360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where 절을 통해 일 단위로 조회. link_id를 통해 join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7394473" y="1933075"/>
            <a:ext cx="3869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where 절을 통해 </a:t>
            </a:r>
            <a:r>
              <a:rPr lang="en-US">
                <a:solidFill>
                  <a:schemeClr val="dk1"/>
                </a:solidFill>
              </a:rPr>
              <a:t>현재 시간 단위로 조회가능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실시간 </a:t>
            </a:r>
            <a:r>
              <a:rPr lang="en-US">
                <a:solidFill>
                  <a:srgbClr val="262626"/>
                </a:solidFill>
              </a:rPr>
              <a:t>파이프라인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시연영상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26" name="Google Shape;526;p34" title="실시간 시연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987" y="909400"/>
            <a:ext cx="9291373" cy="52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000"/>
              <a:t>4</a:t>
            </a:r>
            <a:r>
              <a:rPr lang="en-US" sz="3000"/>
              <a:t>. 데이터 시각화 (Business Intelligence)</a:t>
            </a:r>
            <a:endParaRPr b="1" sz="3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959"/>
          </a:p>
        </p:txBody>
      </p:sp>
      <p:sp>
        <p:nvSpPr>
          <p:cNvPr id="532" name="Google Shape;532;p35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QuickSight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ctrTitle"/>
          </p:nvPr>
        </p:nvSpPr>
        <p:spPr>
          <a:xfrm>
            <a:off x="775407" y="1398696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9"/>
          <p:cNvSpPr txBox="1"/>
          <p:nvPr/>
        </p:nvSpPr>
        <p:spPr>
          <a:xfrm>
            <a:off x="4827400" y="2225725"/>
            <a:ext cx="47505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4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8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데이터 시각화 (BI)</a:t>
            </a:r>
            <a:endParaRPr b="1" i="0" sz="18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8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데이터 분석</a:t>
            </a:r>
            <a:endParaRPr sz="12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시각화 대시보드 (라이브 시연)</a:t>
            </a:r>
            <a:endParaRPr sz="12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672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Gothic A1"/>
              <a:buChar char="-"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기대효과</a:t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4764525" y="4128875"/>
            <a:ext cx="47505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8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프로젝트를 마치며</a:t>
            </a:r>
            <a:endParaRPr b="1" sz="1800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      </a:t>
            </a: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-  한계점 및 개선방향</a:t>
            </a:r>
            <a:endParaRPr sz="12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Gothic A1"/>
                <a:ea typeface="Gothic A1"/>
                <a:cs typeface="Gothic A1"/>
                <a:sym typeface="Gothic A1"/>
              </a:rPr>
              <a:t>      -  데이터 소스 링크</a:t>
            </a:r>
            <a:endParaRPr sz="12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</a:t>
            </a:r>
            <a:r>
              <a:rPr lang="en-US">
                <a:solidFill>
                  <a:srgbClr val="262626"/>
                </a:solidFill>
              </a:rPr>
              <a:t>시각화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골든 타임</a:t>
            </a:r>
            <a:r>
              <a:rPr b="0" lang="en-US">
                <a:solidFill>
                  <a:srgbClr val="666666"/>
                </a:solidFill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38" name="Google Shape;538;p36"/>
          <p:cNvPicPr preferRelativeResize="0"/>
          <p:nvPr/>
        </p:nvPicPr>
        <p:blipFill rotWithShape="1">
          <a:blip r:embed="rId3">
            <a:alphaModFix/>
          </a:blip>
          <a:srcRect b="0" l="0" r="0" t="58960"/>
          <a:stretch/>
        </p:blipFill>
        <p:spPr>
          <a:xfrm>
            <a:off x="6414155" y="4052279"/>
            <a:ext cx="3145771" cy="174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075" y="1951300"/>
            <a:ext cx="3717309" cy="15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/>
        </p:nvSpPr>
        <p:spPr>
          <a:xfrm>
            <a:off x="3007636" y="3576649"/>
            <a:ext cx="184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KPI 차트 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7065934" y="5783941"/>
            <a:ext cx="184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맵</a:t>
            </a:r>
            <a:r>
              <a:rPr lang="en-US" sz="1500">
                <a:solidFill>
                  <a:schemeClr val="dk1"/>
                </a:solidFill>
              </a:rPr>
              <a:t> 차트 &gt;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42" name="Google Shape;5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154" y="2125556"/>
            <a:ext cx="3145769" cy="142390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6"/>
          <p:cNvSpPr txBox="1"/>
          <p:nvPr/>
        </p:nvSpPr>
        <p:spPr>
          <a:xfrm>
            <a:off x="7065948" y="3549460"/>
            <a:ext cx="184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상자그림</a:t>
            </a:r>
            <a:r>
              <a:rPr lang="en-US" sz="1500">
                <a:solidFill>
                  <a:schemeClr val="dk1"/>
                </a:solidFill>
              </a:rPr>
              <a:t> &gt;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44" name="Google Shape;5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0075" y="4363136"/>
            <a:ext cx="3717304" cy="150289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6"/>
          <p:cNvSpPr txBox="1"/>
          <p:nvPr/>
        </p:nvSpPr>
        <p:spPr>
          <a:xfrm>
            <a:off x="2749595" y="5880010"/>
            <a:ext cx="2358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파이</a:t>
            </a:r>
            <a:r>
              <a:rPr lang="en-US" sz="1500">
                <a:solidFill>
                  <a:schemeClr val="dk1"/>
                </a:solidFill>
              </a:rPr>
              <a:t> 차트 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6" name="Google Shape;546;p36"/>
          <p:cNvSpPr txBox="1"/>
          <p:nvPr/>
        </p:nvSpPr>
        <p:spPr>
          <a:xfrm>
            <a:off x="494050" y="872875"/>
            <a:ext cx="113295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1</a:t>
            </a:r>
            <a:r>
              <a:rPr lang="en-US" sz="1500">
                <a:solidFill>
                  <a:schemeClr val="dk1"/>
                </a:solidFill>
              </a:rPr>
              <a:t>. </a:t>
            </a:r>
            <a:r>
              <a:rPr lang="en-US" sz="1500">
                <a:solidFill>
                  <a:schemeClr val="dk1"/>
                </a:solidFill>
              </a:rPr>
              <a:t>골든타임 대시보드 구축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781500" y="1433802"/>
            <a:ext cx="10876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연도별, 지역별 선택적 골든타임 분석 상호작용 대시보드 구축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</a:t>
            </a:r>
            <a:r>
              <a:rPr lang="en-US">
                <a:solidFill>
                  <a:srgbClr val="262626"/>
                </a:solidFill>
              </a:rPr>
              <a:t>시각화</a:t>
            </a:r>
            <a:r>
              <a:rPr lang="en-US">
                <a:solidFill>
                  <a:srgbClr val="262626"/>
                </a:solidFill>
              </a:rPr>
              <a:t> 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배치 분석 대시보드 구축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1869938" y="5042750"/>
            <a:ext cx="171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워드클라우드</a:t>
            </a:r>
            <a:r>
              <a:rPr lang="en-US" sz="1500">
                <a:solidFill>
                  <a:schemeClr val="dk1"/>
                </a:solidFill>
              </a:rPr>
              <a:t> 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5191975" y="5210850"/>
            <a:ext cx="171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트리</a:t>
            </a:r>
            <a:r>
              <a:rPr lang="en-US" sz="1500">
                <a:solidFill>
                  <a:schemeClr val="dk1"/>
                </a:solidFill>
              </a:rPr>
              <a:t>맵 차트 &gt;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55" name="Google Shape;5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54" y="3197900"/>
            <a:ext cx="3450573" cy="148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576" y="2556225"/>
            <a:ext cx="2386349" cy="25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 txBox="1"/>
          <p:nvPr/>
        </p:nvSpPr>
        <p:spPr>
          <a:xfrm>
            <a:off x="8866550" y="5210850"/>
            <a:ext cx="171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막대</a:t>
            </a:r>
            <a:r>
              <a:rPr lang="en-US" sz="1500">
                <a:solidFill>
                  <a:schemeClr val="dk1"/>
                </a:solidFill>
              </a:rPr>
              <a:t> 차트 &gt;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58" name="Google Shape;5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1276" y="2601861"/>
            <a:ext cx="3705474" cy="24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7"/>
          <p:cNvSpPr txBox="1"/>
          <p:nvPr/>
        </p:nvSpPr>
        <p:spPr>
          <a:xfrm>
            <a:off x="494050" y="872875"/>
            <a:ext cx="113295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2</a:t>
            </a:r>
            <a:r>
              <a:rPr lang="en-US" sz="1500">
                <a:solidFill>
                  <a:schemeClr val="dk1"/>
                </a:solidFill>
              </a:rPr>
              <a:t>. </a:t>
            </a:r>
            <a:r>
              <a:rPr lang="en-US" sz="1500">
                <a:solidFill>
                  <a:schemeClr val="dk1"/>
                </a:solidFill>
              </a:rPr>
              <a:t>배치 분석 대시보드 구축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781500" y="1433802"/>
            <a:ext cx="10876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연도별, 지역별 </a:t>
            </a:r>
            <a:r>
              <a:rPr lang="en-US" sz="1500">
                <a:solidFill>
                  <a:schemeClr val="dk1"/>
                </a:solidFill>
              </a:rPr>
              <a:t>소방 출동 원인, 출동 건수, 인구 및 면적, 소방공무원에 대한 데이터 시각화 진행 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</a:t>
            </a:r>
            <a:r>
              <a:rPr lang="en-US">
                <a:solidFill>
                  <a:srgbClr val="262626"/>
                </a:solidFill>
              </a:rPr>
              <a:t>시각화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데이터 분석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566" name="Google Shape;566;p38"/>
          <p:cNvGrpSpPr/>
          <p:nvPr/>
        </p:nvGrpSpPr>
        <p:grpSpPr>
          <a:xfrm>
            <a:off x="781491" y="3021260"/>
            <a:ext cx="5044322" cy="2512713"/>
            <a:chOff x="1295548" y="1713175"/>
            <a:chExt cx="9600916" cy="4345751"/>
          </a:xfrm>
        </p:grpSpPr>
        <p:pic>
          <p:nvPicPr>
            <p:cNvPr id="567" name="Google Shape;56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5548" y="1713175"/>
              <a:ext cx="9600916" cy="434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38"/>
            <p:cNvSpPr/>
            <p:nvPr/>
          </p:nvSpPr>
          <p:spPr>
            <a:xfrm rot="5400000">
              <a:off x="5195775" y="3458473"/>
              <a:ext cx="3558900" cy="337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38"/>
          <p:cNvSpPr txBox="1"/>
          <p:nvPr/>
        </p:nvSpPr>
        <p:spPr>
          <a:xfrm>
            <a:off x="781500" y="1433803"/>
            <a:ext cx="108765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2023년 서초구 포함 17 곳의  출동 데이터 중 25% 이상 골든 타임을 초과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서초구의 경우 2017년 이후로 평균 골든 타임 증가 추세 확인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70" name="Google Shape;5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389" y="3021313"/>
            <a:ext cx="5198730" cy="26362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8"/>
          <p:cNvSpPr txBox="1"/>
          <p:nvPr/>
        </p:nvSpPr>
        <p:spPr>
          <a:xfrm>
            <a:off x="1849900" y="5670425"/>
            <a:ext cx="3565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소방서별 출동 소요 시간 (2023 년)</a:t>
            </a:r>
            <a:r>
              <a:rPr lang="en-US" sz="1500">
                <a:solidFill>
                  <a:schemeClr val="dk1"/>
                </a:solidFill>
              </a:rPr>
              <a:t> 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6683250" y="5670425"/>
            <a:ext cx="4573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&lt; </a:t>
            </a:r>
            <a:r>
              <a:rPr lang="en-US" sz="1500">
                <a:solidFill>
                  <a:schemeClr val="dk1"/>
                </a:solidFill>
              </a:rPr>
              <a:t>서초구 연도별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평균 골든타임 </a:t>
            </a:r>
            <a:r>
              <a:rPr lang="en-US" sz="1500">
                <a:solidFill>
                  <a:schemeClr val="dk1"/>
                </a:solidFill>
              </a:rPr>
              <a:t>(2017~2023 </a:t>
            </a:r>
            <a:r>
              <a:rPr lang="en-US" sz="1500">
                <a:solidFill>
                  <a:schemeClr val="dk1"/>
                </a:solidFill>
              </a:rPr>
              <a:t>년</a:t>
            </a:r>
            <a:r>
              <a:rPr lang="en-US" sz="1500">
                <a:solidFill>
                  <a:schemeClr val="dk1"/>
                </a:solidFill>
              </a:rPr>
              <a:t>) &gt;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flipH="1">
            <a:off x="3896600" y="3243225"/>
            <a:ext cx="330600" cy="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38"/>
          <p:cNvSpPr txBox="1"/>
          <p:nvPr/>
        </p:nvSpPr>
        <p:spPr>
          <a:xfrm>
            <a:off x="4250825" y="3055525"/>
            <a:ext cx="1220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서초소방서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75" name="Google Shape;575;p38"/>
          <p:cNvSpPr txBox="1"/>
          <p:nvPr/>
        </p:nvSpPr>
        <p:spPr>
          <a:xfrm>
            <a:off x="415000" y="860250"/>
            <a:ext cx="7522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3. 데이터 시각화를 통한 인사이트 도출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</a:t>
            </a:r>
            <a:r>
              <a:rPr lang="en-US">
                <a:solidFill>
                  <a:srgbClr val="262626"/>
                </a:solidFill>
              </a:rPr>
              <a:t>시각화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0" lang="en-US" sz="1800">
                <a:solidFill>
                  <a:srgbClr val="666666"/>
                </a:solidFill>
              </a:rPr>
              <a:t>데이터 분석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81" name="Google Shape;581;p39"/>
          <p:cNvSpPr txBox="1"/>
          <p:nvPr/>
        </p:nvSpPr>
        <p:spPr>
          <a:xfrm>
            <a:off x="415000" y="860250"/>
            <a:ext cx="7522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3. 데이터 시각화를 통한 인사이트 도출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582" name="Google Shape;582;p39"/>
          <p:cNvGrpSpPr/>
          <p:nvPr/>
        </p:nvGrpSpPr>
        <p:grpSpPr>
          <a:xfrm>
            <a:off x="2162555" y="1383121"/>
            <a:ext cx="8350244" cy="5178572"/>
            <a:chOff x="1181030" y="1595173"/>
            <a:chExt cx="7798136" cy="4836171"/>
          </a:xfrm>
        </p:grpSpPr>
        <p:cxnSp>
          <p:nvCxnSpPr>
            <p:cNvPr id="583" name="Google Shape;583;p39"/>
            <p:cNvCxnSpPr>
              <a:stCxn id="584" idx="1"/>
            </p:cNvCxnSpPr>
            <p:nvPr/>
          </p:nvCxnSpPr>
          <p:spPr>
            <a:xfrm flipH="1">
              <a:off x="1660976" y="2071081"/>
              <a:ext cx="330600" cy="3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85" name="Google Shape;585;p39"/>
            <p:cNvGrpSpPr/>
            <p:nvPr/>
          </p:nvGrpSpPr>
          <p:grpSpPr>
            <a:xfrm>
              <a:off x="1181030" y="1595173"/>
              <a:ext cx="7798136" cy="4518123"/>
              <a:chOff x="1622200" y="893225"/>
              <a:chExt cx="9498527" cy="5282625"/>
            </a:xfrm>
          </p:grpSpPr>
          <p:pic>
            <p:nvPicPr>
              <p:cNvPr id="586" name="Google Shape;586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22200" y="893225"/>
                <a:ext cx="9498527" cy="5282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" name="Google Shape;587;p39"/>
              <p:cNvSpPr/>
              <p:nvPr/>
            </p:nvSpPr>
            <p:spPr>
              <a:xfrm>
                <a:off x="2056760" y="1323599"/>
                <a:ext cx="330900" cy="45678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4" name="Google Shape;584;p39"/>
            <p:cNvSpPr txBox="1"/>
            <p:nvPr/>
          </p:nvSpPr>
          <p:spPr>
            <a:xfrm>
              <a:off x="1991576" y="1892062"/>
              <a:ext cx="1124128" cy="3580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서초소방서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39"/>
            <p:cNvSpPr txBox="1"/>
            <p:nvPr/>
          </p:nvSpPr>
          <p:spPr>
            <a:xfrm>
              <a:off x="3440880" y="6103744"/>
              <a:ext cx="31854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&lt; </a:t>
              </a:r>
              <a:r>
                <a:rPr lang="en-US" sz="1200">
                  <a:solidFill>
                    <a:schemeClr val="dk1"/>
                  </a:solidFill>
                </a:rPr>
                <a:t>소방공무원 1인당 담당면적 (2023 </a:t>
              </a:r>
              <a:r>
                <a:rPr lang="en-US" sz="1200">
                  <a:solidFill>
                    <a:schemeClr val="dk1"/>
                  </a:solidFill>
                </a:rPr>
                <a:t>년) </a:t>
              </a:r>
              <a:r>
                <a:rPr lang="en-US" sz="1200">
                  <a:solidFill>
                    <a:schemeClr val="dk1"/>
                  </a:solidFill>
                </a:rPr>
                <a:t>&gt;</a:t>
              </a:r>
              <a:endParaRPr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589" name="Google Shape;589;p39"/>
          <p:cNvSpPr txBox="1"/>
          <p:nvPr/>
        </p:nvSpPr>
        <p:spPr>
          <a:xfrm>
            <a:off x="4972850" y="1383125"/>
            <a:ext cx="74442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서초구의 소방 공무원 1인당 담당 면적 </a:t>
            </a:r>
            <a:r>
              <a:rPr lang="en-US" sz="1500">
                <a:solidFill>
                  <a:schemeClr val="dk1"/>
                </a:solidFill>
              </a:rPr>
              <a:t>시각화 결과</a:t>
            </a:r>
            <a:r>
              <a:rPr lang="en-US" sz="1500">
                <a:solidFill>
                  <a:schemeClr val="dk1"/>
                </a:solidFill>
              </a:rPr>
              <a:t> 자치구 중 가장 높음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서초구 내 </a:t>
            </a:r>
            <a:r>
              <a:rPr lang="en-US" sz="1500">
                <a:solidFill>
                  <a:schemeClr val="dk1"/>
                </a:solidFill>
              </a:rPr>
              <a:t>소방 공무원 인력 충원 및 소방서 증</a:t>
            </a:r>
            <a:r>
              <a:rPr lang="en-US" sz="1500">
                <a:solidFill>
                  <a:schemeClr val="dk1"/>
                </a:solidFill>
              </a:rPr>
              <a:t>설</a:t>
            </a:r>
            <a:r>
              <a:rPr lang="en-US" sz="1500">
                <a:solidFill>
                  <a:schemeClr val="dk1"/>
                </a:solidFill>
              </a:rPr>
              <a:t>을 통한 </a:t>
            </a:r>
            <a:r>
              <a:rPr lang="en-US" sz="1500">
                <a:solidFill>
                  <a:schemeClr val="dk1"/>
                </a:solidFill>
              </a:rPr>
              <a:t>골든 타임 감소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/>
          <p:nvPr/>
        </p:nvSpPr>
        <p:spPr>
          <a:xfrm>
            <a:off x="3828025" y="2848350"/>
            <a:ext cx="48078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※ 라이브 시연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95" name="Google Shape;595;p40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시각화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</a:rPr>
              <a:t>QuickSight 시연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기대 효과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01" name="Google Shape;601;p41"/>
          <p:cNvSpPr txBox="1"/>
          <p:nvPr/>
        </p:nvSpPr>
        <p:spPr>
          <a:xfrm>
            <a:off x="541147" y="1178200"/>
            <a:ext cx="105477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배치 데이터 파이프라인 구축을 통해 수집한 데이터 분석 결과를 기반으로 합리적인 자치구별 소방공무원과 소방서 배치 및 확장</a:t>
            </a:r>
            <a:r>
              <a:rPr lang="en-US" sz="1500">
                <a:solidFill>
                  <a:schemeClr val="dk1"/>
                </a:solidFill>
              </a:rPr>
              <a:t>에 대한 의사 결정을 할</a:t>
            </a:r>
            <a:r>
              <a:rPr lang="en-US" sz="1500">
                <a:solidFill>
                  <a:schemeClr val="dk1"/>
                </a:solidFill>
              </a:rPr>
              <a:t> 수 있</a:t>
            </a:r>
            <a:r>
              <a:rPr lang="en-US" sz="1500">
                <a:solidFill>
                  <a:schemeClr val="dk1"/>
                </a:solidFill>
              </a:rPr>
              <a:t>음.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소방 활동 근무 여건 개선으로 </a:t>
            </a:r>
            <a:r>
              <a:rPr lang="en-US" sz="1500">
                <a:solidFill>
                  <a:schemeClr val="dk1"/>
                </a:solidFill>
              </a:rPr>
              <a:t>인한 </a:t>
            </a:r>
            <a:r>
              <a:rPr lang="en-US" sz="1500">
                <a:solidFill>
                  <a:schemeClr val="dk1"/>
                </a:solidFill>
              </a:rPr>
              <a:t>골든 타임 단축까지 이어질 것으로 기대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실시간 데이터 대시보드와 AWS SNS 알림을 통하여 실시간 도로 상황 파악을 통해 소방차 출동 시 신속한 현장 도착에 도움을 줄 것으로 기대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b="1" lang="en-US" sz="35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5. 프로젝트를 마치며</a:t>
            </a:r>
            <a:endParaRPr b="1" sz="3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959"/>
          </a:p>
        </p:txBody>
      </p:sp>
      <p:sp>
        <p:nvSpPr>
          <p:cNvPr id="607" name="Google Shape;607;p42"/>
          <p:cNvSpPr txBox="1"/>
          <p:nvPr>
            <p:ph idx="1" type="subTitle"/>
          </p:nvPr>
        </p:nvSpPr>
        <p:spPr>
          <a:xfrm>
            <a:off x="4875600" y="3524075"/>
            <a:ext cx="24408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>
                <a:solidFill>
                  <a:srgbClr val="0C0C0C"/>
                </a:solidFill>
              </a:rPr>
              <a:t>한계점 및 개선방향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/>
        </p:nvSpPr>
        <p:spPr>
          <a:xfrm>
            <a:off x="716350" y="1306725"/>
            <a:ext cx="108270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한계점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       </a:t>
            </a:r>
            <a:r>
              <a:rPr lang="en-US" sz="1500">
                <a:solidFill>
                  <a:schemeClr val="dk1"/>
                </a:solidFill>
              </a:rPr>
              <a:t>- </a:t>
            </a:r>
            <a:r>
              <a:rPr lang="en-US" sz="1500">
                <a:solidFill>
                  <a:schemeClr val="dk1"/>
                </a:solidFill>
              </a:rPr>
              <a:t>  API 호출 제한 횟수로 데이터 정확도의 한계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       -   </a:t>
            </a:r>
            <a:r>
              <a:rPr lang="en-US" sz="1500">
                <a:solidFill>
                  <a:schemeClr val="dk1"/>
                </a:solidFill>
              </a:rPr>
              <a:t>소방 데이터 API 부재로 인해 데이터 수집 과정에서 추가적인 수동작업 발생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개선방향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-  지속적으로 누적되는 일일 데이터를 효율적으로 관리하기 위해 S3 저장 방식을 RDS 저장 방식으로 전환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       -   골든 타임에 영향을 미치는 </a:t>
            </a:r>
            <a:r>
              <a:rPr lang="en-US" sz="1500">
                <a:solidFill>
                  <a:schemeClr val="dk1"/>
                </a:solidFill>
              </a:rPr>
              <a:t>소방차 출동에 이용하는 도로 상황에 대한 배치 데이터를 반영한 복합적인 분석 필요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13" name="Google Shape;613;p4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한계점 및 개선방향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데이터 소스 및 링크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666666"/>
                </a:solidFill>
              </a:rPr>
              <a:t> 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1333500" y="1388850"/>
            <a:ext cx="95250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소방안전 출동 데이터: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https://www.bigdata-119.kr/goods/goodsInfo?goods_id=202409000055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서울시 소방 공무원 통계: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http://data.seoul.go.kr/dataList/299/S/2/datasetView.do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서울시 지역구별 인구 통계: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http://data.seoul.go.kr/dataList/10790/S/2/datasetView.do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서울시 열린데이터광장: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https://topis.seoul.go.kr/refRoom/openRefRoom_4.d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o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팀 Jira 링크:  </a:t>
            </a:r>
            <a:r>
              <a:rPr lang="en-US" sz="1700" u="sng">
                <a:solidFill>
                  <a:schemeClr val="hlink"/>
                </a:solidFill>
                <a:hlinkClick r:id="rId8"/>
              </a:rPr>
              <a:t>https://cloud9petclinic.atlassian.net/jira/software/projects/CF/boards/3</a:t>
            </a:r>
            <a:r>
              <a:rPr lang="en-US" sz="17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24.12.20 ~ 25.01.24 (36일) 프로젝트 完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00" y="1079250"/>
            <a:ext cx="9433400" cy="49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482600" lvl="0" marL="45720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 sz="4000"/>
              <a:t>팀 소개 및 R&amp;R</a:t>
            </a:r>
            <a:endParaRPr sz="3959"/>
          </a:p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Cloud9 </a:t>
            </a:r>
            <a:r>
              <a:rPr lang="en-US"/>
              <a:t>구성원 소개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팀 소개 및 R&amp;R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Cloud9</a:t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712" y="4466635"/>
            <a:ext cx="1428050" cy="1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850" y="963313"/>
            <a:ext cx="1453775" cy="14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838" y="2714983"/>
            <a:ext cx="1453775" cy="145375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2974475" y="1430688"/>
            <a:ext cx="176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유상준 (팀장</a:t>
            </a:r>
            <a:r>
              <a:rPr b="1" lang="en-US" sz="1200"/>
              <a:t>)</a:t>
            </a:r>
            <a:endParaRPr b="1" sz="1200"/>
          </a:p>
        </p:txBody>
      </p:sp>
      <p:sp>
        <p:nvSpPr>
          <p:cNvPr id="85" name="Google Shape;85;p11"/>
          <p:cNvSpPr txBox="1"/>
          <p:nvPr/>
        </p:nvSpPr>
        <p:spPr>
          <a:xfrm>
            <a:off x="9516175" y="3207875"/>
            <a:ext cx="1218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한제호 멘토님</a:t>
            </a:r>
            <a:endParaRPr b="1" sz="1200"/>
          </a:p>
        </p:txBody>
      </p:sp>
      <p:sp>
        <p:nvSpPr>
          <p:cNvPr id="86" name="Google Shape;86;p11"/>
          <p:cNvSpPr txBox="1"/>
          <p:nvPr/>
        </p:nvSpPr>
        <p:spPr>
          <a:xfrm>
            <a:off x="2974475" y="3207863"/>
            <a:ext cx="176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박명근 (부팀장)</a:t>
            </a:r>
            <a:endParaRPr b="1" sz="1200"/>
          </a:p>
        </p:txBody>
      </p:sp>
      <p:sp>
        <p:nvSpPr>
          <p:cNvPr id="87" name="Google Shape;87;p11"/>
          <p:cNvSpPr txBox="1"/>
          <p:nvPr/>
        </p:nvSpPr>
        <p:spPr>
          <a:xfrm>
            <a:off x="2974475" y="4946663"/>
            <a:ext cx="176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정창규</a:t>
            </a:r>
            <a:endParaRPr b="1" sz="1200"/>
          </a:p>
        </p:txBody>
      </p:sp>
      <p:sp>
        <p:nvSpPr>
          <p:cNvPr id="88" name="Google Shape;88;p11"/>
          <p:cNvSpPr txBox="1"/>
          <p:nvPr/>
        </p:nvSpPr>
        <p:spPr>
          <a:xfrm>
            <a:off x="4161300" y="1347313"/>
            <a:ext cx="4132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-US" sz="1200">
                <a:solidFill>
                  <a:srgbClr val="FF0000"/>
                </a:solidFill>
              </a:rPr>
              <a:t>실시간 데이터 파이프라인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데이터 수집 API 구성 및 전처리</a:t>
            </a:r>
            <a:endParaRPr sz="1200"/>
          </a:p>
        </p:txBody>
      </p:sp>
      <p:sp>
        <p:nvSpPr>
          <p:cNvPr id="89" name="Google Shape;89;p11"/>
          <p:cNvSpPr txBox="1"/>
          <p:nvPr/>
        </p:nvSpPr>
        <p:spPr>
          <a:xfrm>
            <a:off x="4161300" y="3022411"/>
            <a:ext cx="41325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-US" sz="1200">
                <a:solidFill>
                  <a:srgbClr val="FF0000"/>
                </a:solidFill>
              </a:rPr>
              <a:t>배치 데이터 파이프라인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프로젝트 주제 선정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데이터 카탈로그 관리</a:t>
            </a:r>
            <a:endParaRPr sz="1200"/>
          </a:p>
        </p:txBody>
      </p:sp>
      <p:sp>
        <p:nvSpPr>
          <p:cNvPr id="90" name="Google Shape;90;p11"/>
          <p:cNvSpPr txBox="1"/>
          <p:nvPr/>
        </p:nvSpPr>
        <p:spPr>
          <a:xfrm>
            <a:off x="4161300" y="4773570"/>
            <a:ext cx="4132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-US" sz="1200">
                <a:solidFill>
                  <a:srgbClr val="FF0000"/>
                </a:solidFill>
              </a:rPr>
              <a:t>시각화</a:t>
            </a:r>
            <a:r>
              <a:rPr b="1" lang="en-US" sz="1200">
                <a:solidFill>
                  <a:srgbClr val="FF0000"/>
                </a:solidFill>
              </a:rPr>
              <a:t> </a:t>
            </a:r>
            <a:r>
              <a:rPr b="1" lang="en-US" sz="1200">
                <a:solidFill>
                  <a:srgbClr val="FF0000"/>
                </a:solidFill>
              </a:rPr>
              <a:t>대시보드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데이터 수집 및 ETL</a:t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데이터 분석</a:t>
            </a:r>
            <a:endParaRPr sz="1200"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00" y="2695775"/>
            <a:ext cx="1453775" cy="14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4000"/>
              <a:t>2. 프로젝트 주제</a:t>
            </a:r>
            <a:endParaRPr sz="395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프로젝트 주제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1) 주제 선정 배경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50" y="2763184"/>
            <a:ext cx="1596550" cy="159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100" y="2763184"/>
            <a:ext cx="1596550" cy="159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368" y="1910688"/>
            <a:ext cx="852495" cy="85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2174409" y="4482606"/>
            <a:ext cx="1666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긴급 상황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175" y="2326149"/>
            <a:ext cx="4887950" cy="2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6815" y="3131678"/>
            <a:ext cx="1335575" cy="4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프로젝트 주제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1) 주제 선정 배경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294050" y="757000"/>
            <a:ext cx="9999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C0C0C"/>
                </a:solidFill>
              </a:rPr>
              <a:t>* 소방 골든타임: 사고 발생 후, 국내 기준에 따라 신고 접수 시간 </a:t>
            </a:r>
            <a:r>
              <a:rPr b="1" lang="en-US" sz="1200">
                <a:solidFill>
                  <a:srgbClr val="0C0C0C"/>
                </a:solidFill>
              </a:rPr>
              <a:t>2분</a:t>
            </a:r>
            <a:r>
              <a:rPr lang="en-US" sz="1200">
                <a:solidFill>
                  <a:srgbClr val="0C0C0C"/>
                </a:solidFill>
              </a:rPr>
              <a:t>과 출동 시간 </a:t>
            </a:r>
            <a:r>
              <a:rPr b="1" lang="en-US" sz="1200">
                <a:solidFill>
                  <a:srgbClr val="0C0C0C"/>
                </a:solidFill>
              </a:rPr>
              <a:t>5분</a:t>
            </a:r>
            <a:r>
              <a:rPr lang="en-US" sz="1200">
                <a:solidFill>
                  <a:srgbClr val="0C0C0C"/>
                </a:solidFill>
              </a:rPr>
              <a:t>을 합산한 총 </a:t>
            </a:r>
            <a:r>
              <a:rPr b="1" lang="en-US" sz="1200">
                <a:solidFill>
                  <a:srgbClr val="0C0C0C"/>
                </a:solidFill>
              </a:rPr>
              <a:t>7분 이내</a:t>
            </a:r>
            <a:r>
              <a:rPr lang="en-US" sz="1200">
                <a:solidFill>
                  <a:srgbClr val="0C0C0C"/>
                </a:solidFill>
              </a:rPr>
              <a:t>에 현장에 도착하는 시간 </a:t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1416681"/>
            <a:ext cx="57531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549875" y="2349475"/>
            <a:ext cx="9999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C0C0C"/>
                </a:solidFill>
              </a:rPr>
              <a:t>| </a:t>
            </a:r>
            <a:r>
              <a:rPr lang="en-US" sz="1200">
                <a:solidFill>
                  <a:srgbClr val="0C0C0C"/>
                </a:solidFill>
              </a:rPr>
              <a:t>"소방차량 등 화재진압 인력과 장비 등이 골든타임인 7분 이내 도착한 경우, 평균 0.006명이 사망해 7분 초과시인 0.013명의 절반 수준"</a:t>
            </a:r>
            <a:endParaRPr b="0" i="0" sz="12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775" y="3106950"/>
            <a:ext cx="5921451" cy="4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466687" y="4172696"/>
            <a:ext cx="696626" cy="4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1656587" y="5202319"/>
            <a:ext cx="8878836" cy="330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C78D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C78D8"/>
                </a:solidFill>
                <a:latin typeface="Arial"/>
              </a:rPr>
              <a:t>소방 골든타임의 중요성에 대한 인식이 커지고, 이에 대한 관심 증가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3213450" y="4554148"/>
            <a:ext cx="5765100" cy="13038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294050" y="1090600"/>
            <a:ext cx="11467200" cy="19353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프로젝트 주제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lang="en-US" sz="1800">
                <a:solidFill>
                  <a:srgbClr val="666666"/>
                </a:solidFill>
                <a:latin typeface="Gothic A1"/>
                <a:ea typeface="Gothic A1"/>
                <a:cs typeface="Gothic A1"/>
                <a:sym typeface="Gothic A1"/>
              </a:rPr>
              <a:t>1) 주제 선정 배경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300" y="4931375"/>
            <a:ext cx="5117375" cy="54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01" y="1299126"/>
            <a:ext cx="4754525" cy="7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325" y="2242863"/>
            <a:ext cx="4869249" cy="63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5110638" y="914018"/>
            <a:ext cx="1970700" cy="343200"/>
          </a:xfrm>
          <a:prstGeom prst="roundRect">
            <a:avLst>
              <a:gd fmla="val 50000" name="adj"/>
            </a:avLst>
          </a:prstGeom>
          <a:solidFill>
            <a:srgbClr val="BFDB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AS-IS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110650" y="4372205"/>
            <a:ext cx="1970700" cy="343200"/>
          </a:xfrm>
          <a:prstGeom prst="roundRect">
            <a:avLst>
              <a:gd fmla="val 50000" name="adj"/>
            </a:avLst>
          </a:prstGeom>
          <a:solidFill>
            <a:srgbClr val="FFF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TO-BE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891250" y="3630338"/>
            <a:ext cx="409500" cy="4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7">
            <a:alphaModFix/>
          </a:blip>
          <a:srcRect b="66078" l="0" r="0" t="0"/>
          <a:stretch/>
        </p:blipFill>
        <p:spPr>
          <a:xfrm>
            <a:off x="845904" y="1494736"/>
            <a:ext cx="5042269" cy="6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7">
            <a:alphaModFix/>
          </a:blip>
          <a:srcRect b="0" l="0" r="54812" t="75016"/>
          <a:stretch/>
        </p:blipFill>
        <p:spPr>
          <a:xfrm>
            <a:off x="3685885" y="2147578"/>
            <a:ext cx="2098976" cy="44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894" y="2200725"/>
            <a:ext cx="2772657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3758436" y="3093799"/>
            <a:ext cx="4675116" cy="2103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인구 밀도가 높아지는 서울, 소방 출동에 더 큰 도전 과제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